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60" r:id="rId3"/>
    <p:sldId id="262" r:id="rId4"/>
    <p:sldId id="264" r:id="rId5"/>
    <p:sldId id="265" r:id="rId6"/>
    <p:sldId id="266" r:id="rId7"/>
    <p:sldId id="267" r:id="rId8"/>
    <p:sldId id="268" r:id="rId9"/>
    <p:sldId id="269" r:id="rId10"/>
    <p:sldId id="271" r:id="rId11"/>
    <p:sldId id="270" r:id="rId12"/>
    <p:sldId id="272" r:id="rId13"/>
    <p:sldId id="273" r:id="rId14"/>
    <p:sldId id="261" r:id="rId15"/>
    <p:sldId id="263" r:id="rId16"/>
    <p:sldId id="274" r:id="rId17"/>
    <p:sldId id="275" r:id="rId18"/>
    <p:sldId id="277" r:id="rId19"/>
    <p:sldId id="276" r:id="rId20"/>
    <p:sldId id="279" r:id="rId21"/>
    <p:sldId id="280" r:id="rId22"/>
    <p:sldId id="281" r:id="rId23"/>
    <p:sldId id="282" r:id="rId24"/>
    <p:sldId id="283" r:id="rId25"/>
    <p:sldId id="286" r:id="rId26"/>
    <p:sldId id="285" r:id="rId27"/>
    <p:sldId id="284" r:id="rId28"/>
    <p:sldId id="287" r:id="rId29"/>
    <p:sldId id="288" r:id="rId30"/>
    <p:sldId id="289" r:id="rId31"/>
    <p:sldId id="290" r:id="rId32"/>
    <p:sldId id="291" r:id="rId33"/>
    <p:sldId id="292" r:id="rId34"/>
    <p:sldId id="293" r:id="rId35"/>
    <p:sldId id="295" r:id="rId36"/>
    <p:sldId id="308" r:id="rId37"/>
    <p:sldId id="296" r:id="rId38"/>
    <p:sldId id="298" r:id="rId39"/>
    <p:sldId id="299" r:id="rId40"/>
    <p:sldId id="309" r:id="rId41"/>
    <p:sldId id="300" r:id="rId42"/>
    <p:sldId id="302" r:id="rId43"/>
    <p:sldId id="304" r:id="rId44"/>
    <p:sldId id="306" r:id="rId45"/>
    <p:sldId id="307" r:id="rId46"/>
    <p:sldId id="305" r:id="rId47"/>
    <p:sldId id="310" r:id="rId48"/>
    <p:sldId id="311" r:id="rId49"/>
    <p:sldId id="312" r:id="rId50"/>
    <p:sldId id="313" r:id="rId51"/>
    <p:sldId id="303" r:id="rId52"/>
    <p:sldId id="314"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8" d="100"/>
          <a:sy n="58" d="100"/>
        </p:scale>
        <p:origin x="-13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F9D016-613C-4A2C-9C18-E9CE561C90E8}" type="datetimeFigureOut">
              <a:rPr lang="en-US" smtClean="0"/>
              <a:t>6/7/2012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8A6512-AFF2-42B7-BC43-6D61185E4124}" type="slidenum">
              <a:rPr lang="en-US" smtClean="0"/>
              <a:t>‹#›</a:t>
            </a:fld>
            <a:endParaRPr lang="en-US"/>
          </a:p>
        </p:txBody>
      </p:sp>
    </p:spTree>
    <p:extLst>
      <p:ext uri="{BB962C8B-B14F-4D97-AF65-F5344CB8AC3E}">
        <p14:creationId xmlns:p14="http://schemas.microsoft.com/office/powerpoint/2010/main" val="1025263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odetocode.com/default.aspx"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1219200"/>
            <a:ext cx="7772400" cy="1933575"/>
          </a:xfrm>
          <a:noFill/>
        </p:spPr>
        <p:txBody>
          <a:bodyPr anchor="b"/>
          <a:lstStyle>
            <a:lvl1pPr algn="r">
              <a:defRPr sz="3200" b="1">
                <a:latin typeface="Myriad Pro"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057400" y="3505200"/>
            <a:ext cx="6400800" cy="1752600"/>
          </a:xfrm>
        </p:spPr>
        <p:txBody>
          <a:bodyPr/>
          <a:lstStyle>
            <a:lvl1pPr marL="0" indent="0" algn="r">
              <a:buNone/>
              <a:defRPr b="0">
                <a:latin typeface="Myriad Pro" pitchFamily="34" charset="0"/>
                <a:cs typeface="Segoe UI" pitchFamily="34" charset="0"/>
              </a:defRPr>
            </a:lvl1pPr>
          </a:lstStyle>
          <a:p>
            <a:r>
              <a:rPr lang="en-US" smtClean="0"/>
              <a:t>Click to edit Master subtitle style</a:t>
            </a:r>
            <a:endParaRPr lang="en-US" dirty="0"/>
          </a:p>
        </p:txBody>
      </p:sp>
      <p:pic>
        <p:nvPicPr>
          <p:cNvPr id="9" name="Picture 6" descr="http://www.odetocode.com/">
            <a:hlinkClick r:id="rId2"/>
          </p:cNvPr>
          <p:cNvPicPr>
            <a:picLocks noChangeAspect="1" noChangeArrowheads="1"/>
          </p:cNvPicPr>
          <p:nvPr userDrawn="1"/>
        </p:nvPicPr>
        <p:blipFill>
          <a:blip r:embed="rId3"/>
          <a:srcRect r="26934"/>
          <a:stretch>
            <a:fillRect/>
          </a:stretch>
        </p:blipFill>
        <p:spPr bwMode="auto">
          <a:xfrm>
            <a:off x="7620000" y="6248400"/>
            <a:ext cx="1295400" cy="439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84375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a:defRPr b="1">
                <a:latin typeface="Myriad Pro"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Myriad Pro Light" pitchFamily="34" charset="0"/>
              </a:defRPr>
            </a:lvl1pPr>
            <a:lvl2pPr>
              <a:buClrTx/>
              <a:buFont typeface="Wingdings" pitchFamily="2" charset="2"/>
              <a:buChar char="o"/>
              <a:defRPr sz="1800" b="0">
                <a:latin typeface="Myriad Pro" pitchFamily="34" charset="0"/>
              </a:defRPr>
            </a:lvl2pPr>
            <a:lvl3pPr>
              <a:buClrTx/>
              <a:buFont typeface="Wingdings" pitchFamily="2" charset="2"/>
              <a:buChar char="o"/>
              <a:defRPr sz="1600" b="0">
                <a:latin typeface="Myriad Pro" pitchFamily="34" charset="0"/>
              </a:defRPr>
            </a:lvl3pPr>
            <a:lvl4pPr>
              <a:buClrTx/>
              <a:buFont typeface="Wingdings" pitchFamily="2" charset="2"/>
              <a:buChar char="o"/>
              <a:defRPr sz="1400" b="0">
                <a:latin typeface="Myriad Pro" pitchFamily="34" charset="0"/>
              </a:defRPr>
            </a:lvl4pPr>
            <a:lvl5pPr>
              <a:buClrTx/>
              <a:buFont typeface="Wingdings" pitchFamily="2" charset="2"/>
              <a:buChar char="o"/>
              <a:defRPr sz="1200" b="0">
                <a:latin typeface="Myriad Pro"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43314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a:defRPr b="1">
                <a:latin typeface="Myriad Pro" pitchFamily="34" charset="0"/>
              </a:defRPr>
            </a:lvl1pPr>
          </a:lstStyle>
          <a:p>
            <a:r>
              <a:rPr lang="en-US" dirty="0" smtClean="0"/>
              <a:t>References</a:t>
            </a:r>
            <a:endParaRPr lang="en-US" dirty="0"/>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Myriad Pro Light" pitchFamily="34" charset="0"/>
              </a:defRPr>
            </a:lvl1pPr>
            <a:lvl2pPr>
              <a:buClrTx/>
              <a:buFont typeface="Wingdings" pitchFamily="2" charset="2"/>
              <a:buChar char="o"/>
              <a:defRPr sz="1800" b="0">
                <a:latin typeface="Myriad Pro" pitchFamily="34" charset="0"/>
              </a:defRPr>
            </a:lvl2pPr>
            <a:lvl3pPr>
              <a:buClrTx/>
              <a:buFont typeface="Wingdings" pitchFamily="2" charset="2"/>
              <a:buChar char="o"/>
              <a:defRPr sz="1600" b="0">
                <a:latin typeface="Myriad Pro" pitchFamily="34" charset="0"/>
              </a:defRPr>
            </a:lvl3pPr>
            <a:lvl4pPr>
              <a:buClrTx/>
              <a:buFont typeface="Wingdings" pitchFamily="2" charset="2"/>
              <a:buChar char="o"/>
              <a:defRPr sz="1400" b="0">
                <a:latin typeface="Myriad Pro" pitchFamily="34" charset="0"/>
              </a:defRPr>
            </a:lvl4pPr>
            <a:lvl5pPr>
              <a:buClrTx/>
              <a:buFont typeface="Wingdings" pitchFamily="2" charset="2"/>
              <a:buChar char="o"/>
              <a:defRPr sz="1200" b="0">
                <a:latin typeface="Myriad Pro"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76529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1485900" y="1600200"/>
            <a:ext cx="6172200" cy="3962400"/>
          </a:xfrm>
          <a:solidFill>
            <a:schemeClr val="accent2"/>
          </a:solidFill>
          <a:ln w="9525">
            <a:solidFill>
              <a:schemeClr val="tx1"/>
            </a:solidFill>
          </a:ln>
        </p:spPr>
        <p:txBody>
          <a:bodyPr/>
          <a:lstStyle>
            <a:lvl1pPr>
              <a:buNone/>
              <a:defRPr sz="1800" b="0">
                <a:latin typeface="Consolas" pitchFamily="49" charset="0"/>
              </a:defRPr>
            </a:lvl1pPr>
          </a:lstStyle>
          <a:p>
            <a:pPr lvl="0"/>
            <a:r>
              <a:rPr lang="en-US" smtClean="0"/>
              <a:t>Click to edit Master text styles</a:t>
            </a:r>
          </a:p>
        </p:txBody>
      </p:sp>
    </p:spTree>
    <p:extLst>
      <p:ext uri="{BB962C8B-B14F-4D97-AF65-F5344CB8AC3E}">
        <p14:creationId xmlns:p14="http://schemas.microsoft.com/office/powerpoint/2010/main" val="32988493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a:p>
        </p:txBody>
      </p:sp>
    </p:spTree>
    <p:extLst>
      <p:ext uri="{BB962C8B-B14F-4D97-AF65-F5344CB8AC3E}">
        <p14:creationId xmlns:p14="http://schemas.microsoft.com/office/powerpoint/2010/main" val="20148079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1485900" y="1600200"/>
            <a:ext cx="6172200" cy="3962400"/>
          </a:xfrm>
          <a:solidFill>
            <a:schemeClr val="accent2"/>
          </a:solidFill>
          <a:ln w="9525">
            <a:solidFill>
              <a:schemeClr val="tx1"/>
            </a:solidFill>
          </a:ln>
        </p:spPr>
        <p:txBody>
          <a:bodyPr/>
          <a:lstStyle>
            <a:lvl1pPr>
              <a:buNone/>
              <a:defRPr sz="1800" b="0">
                <a:latin typeface="Consolas" pitchFamily="49" charset="0"/>
              </a:defRPr>
            </a:lvl1pPr>
          </a:lstStyle>
          <a:p>
            <a:pPr lvl="0"/>
            <a:r>
              <a:rPr lang="en-US" smtClean="0"/>
              <a:t>Click to edit Master text styles</a:t>
            </a:r>
          </a:p>
        </p:txBody>
      </p:sp>
    </p:spTree>
    <p:extLst>
      <p:ext uri="{BB962C8B-B14F-4D97-AF65-F5344CB8AC3E}">
        <p14:creationId xmlns:p14="http://schemas.microsoft.com/office/powerpoint/2010/main" val="19136696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a:p>
        </p:txBody>
      </p:sp>
    </p:spTree>
    <p:extLst>
      <p:ext uri="{BB962C8B-B14F-4D97-AF65-F5344CB8AC3E}">
        <p14:creationId xmlns:p14="http://schemas.microsoft.com/office/powerpoint/2010/main" val="26696714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1485900" y="1600200"/>
            <a:ext cx="6172200" cy="3962400"/>
          </a:xfrm>
          <a:solidFill>
            <a:schemeClr val="accent2"/>
          </a:solidFill>
          <a:ln w="9525">
            <a:solidFill>
              <a:schemeClr val="tx1"/>
            </a:solidFill>
          </a:ln>
        </p:spPr>
        <p:txBody>
          <a:bodyPr/>
          <a:lstStyle>
            <a:lvl1pPr>
              <a:buNone/>
              <a:defRPr sz="1800" b="0">
                <a:latin typeface="Consolas" pitchFamily="49" charset="0"/>
              </a:defRPr>
            </a:lvl1pPr>
          </a:lstStyle>
          <a:p>
            <a:pPr lvl="0"/>
            <a:r>
              <a:rPr lang="en-US" smtClean="0"/>
              <a:t>Click to edit Master text styles</a:t>
            </a:r>
          </a:p>
        </p:txBody>
      </p:sp>
    </p:spTree>
    <p:extLst>
      <p:ext uri="{BB962C8B-B14F-4D97-AF65-F5344CB8AC3E}">
        <p14:creationId xmlns:p14="http://schemas.microsoft.com/office/powerpoint/2010/main" val="9847374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a:p>
        </p:txBody>
      </p:sp>
    </p:spTree>
    <p:extLst>
      <p:ext uri="{BB962C8B-B14F-4D97-AF65-F5344CB8AC3E}">
        <p14:creationId xmlns:p14="http://schemas.microsoft.com/office/powerpoint/2010/main" val="35968163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www.odetocode.com/default.aspx"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447800"/>
            <a:ext cx="82296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1026"/>
          <p:cNvSpPr>
            <a:spLocks noGrp="1" noChangeArrowheads="1"/>
          </p:cNvSpPr>
          <p:nvPr>
            <p:ph type="title"/>
          </p:nvPr>
        </p:nvSpPr>
        <p:spPr bwMode="auto">
          <a:xfrm>
            <a:off x="457200" y="304800"/>
            <a:ext cx="82296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cxnSp>
        <p:nvCxnSpPr>
          <p:cNvPr id="14" name="Straight Connector 13"/>
          <p:cNvCxnSpPr/>
          <p:nvPr/>
        </p:nvCxnSpPr>
        <p:spPr bwMode="auto">
          <a:xfrm>
            <a:off x="0" y="6780212"/>
            <a:ext cx="9144000" cy="1588"/>
          </a:xfrm>
          <a:prstGeom prst="line">
            <a:avLst/>
          </a:prstGeom>
          <a:gradFill rotWithShape="1">
            <a:gsLst>
              <a:gs pos="0">
                <a:srgbClr val="A4D289"/>
              </a:gs>
              <a:gs pos="100000">
                <a:schemeClr val="bg1"/>
              </a:gs>
            </a:gsLst>
            <a:lin ang="5400000" scaled="1"/>
          </a:gradFill>
          <a:ln w="152400" cap="flat" cmpd="sng" algn="ctr">
            <a:solidFill>
              <a:srgbClr val="800000"/>
            </a:solidFill>
            <a:prstDash val="solid"/>
            <a:round/>
            <a:headEnd type="none" w="med" len="med"/>
            <a:tailEnd type="none" w="med" len="med"/>
          </a:ln>
          <a:effectLst>
            <a:glow rad="63500">
              <a:schemeClr val="bg2">
                <a:lumMod val="60000"/>
                <a:lumOff val="40000"/>
                <a:alpha val="40000"/>
              </a:schemeClr>
            </a:glow>
          </a:effectLst>
        </p:spPr>
      </p:cxnSp>
      <p:pic>
        <p:nvPicPr>
          <p:cNvPr id="8" name="Picture 6" descr="http://www.odetocode.com/">
            <a:hlinkClick r:id="rId11"/>
          </p:cNvPr>
          <p:cNvPicPr>
            <a:picLocks noChangeAspect="1" noChangeArrowheads="1"/>
          </p:cNvPicPr>
          <p:nvPr userDrawn="1"/>
        </p:nvPicPr>
        <p:blipFill>
          <a:blip r:embed="rId12"/>
          <a:srcRect r="26934"/>
          <a:stretch>
            <a:fillRect/>
          </a:stretch>
        </p:blipFill>
        <p:spPr bwMode="auto">
          <a:xfrm>
            <a:off x="7620000" y="6266497"/>
            <a:ext cx="1295400" cy="439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98232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timing>
    <p:tnLst>
      <p:par>
        <p:cTn id="1" dur="indefinite" restart="never" nodeType="tmRoot"/>
      </p:par>
    </p:tnLst>
  </p:timing>
  <p:txStyles>
    <p:titleStyle>
      <a:lvl1pPr marL="342900" indent="-342900" algn="ctr" defTabSz="-13873163" rtl="0" eaLnBrk="1" fontAlgn="base" hangingPunct="1">
        <a:spcBef>
          <a:spcPct val="0"/>
        </a:spcBef>
        <a:spcAft>
          <a:spcPct val="0"/>
        </a:spcAft>
        <a:defRPr sz="2800" b="1">
          <a:solidFill>
            <a:schemeClr val="tx2"/>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000" b="1">
          <a:solidFill>
            <a:schemeClr val="tx1"/>
          </a:solidFill>
          <a:latin typeface="Myriad Pro Light"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a:solidFill>
            <a:schemeClr val="tx1"/>
          </a:solidFill>
          <a:latin typeface="Myriad Pro"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600">
          <a:solidFill>
            <a:schemeClr val="tx1"/>
          </a:solidFill>
          <a:latin typeface="Myriad Pro"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400">
          <a:solidFill>
            <a:schemeClr val="tx1"/>
          </a:solidFill>
          <a:latin typeface="Myriad Pro"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200">
          <a:solidFill>
            <a:schemeClr val="tx1"/>
          </a:solidFill>
          <a:latin typeface="Myriad Pro"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msdn.microsoft.com/en-us/library/aa480687.aspx"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blogs.msdn.com/b/mattwar/archive/2007/05/31/the-origin-of-linq-to-sql.aspx"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channel9.msdn.com/Blogs/JonUdell/Where-is-WinFS-now"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toomanylayers.blogspot.com/2009/01/entity-framework-and-linq-to-sql.html" TargetMode="External"/><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quora.com/Dropbox/Why-is-Dropbox-more-popular-than-other-programs-with-similar-functionalit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blogs.msdn.com/b/esql/archive/2007/12/14/entityframework_5f00_orm.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blogs.msdn.com/b/dsimmons/archive/2008/05/17/why-use-the-entity-framework.asp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Evolution of the Entity Framework</a:t>
            </a:r>
            <a:endParaRPr lang="en-US" dirty="0"/>
          </a:p>
        </p:txBody>
      </p:sp>
      <p:sp>
        <p:nvSpPr>
          <p:cNvPr id="3" name="Subtitle 2"/>
          <p:cNvSpPr>
            <a:spLocks noGrp="1"/>
          </p:cNvSpPr>
          <p:nvPr>
            <p:ph type="subTitle" idx="1"/>
          </p:nvPr>
        </p:nvSpPr>
        <p:spPr>
          <a:xfrm>
            <a:off x="2590800" y="5334000"/>
            <a:ext cx="6400800" cy="1752600"/>
          </a:xfrm>
        </p:spPr>
        <p:txBody>
          <a:bodyPr/>
          <a:lstStyle/>
          <a:p>
            <a:r>
              <a:rPr lang="en-US" dirty="0" smtClean="0"/>
              <a:t>K. Scott Allen</a:t>
            </a:r>
          </a:p>
          <a:p>
            <a:r>
              <a:rPr lang="en-US" dirty="0" smtClean="0"/>
              <a:t>@</a:t>
            </a:r>
            <a:r>
              <a:rPr lang="en-US" dirty="0" err="1" smtClean="0"/>
              <a:t>OdeToCode</a:t>
            </a:r>
            <a:endParaRPr lang="en-US" dirty="0"/>
          </a:p>
        </p:txBody>
      </p:sp>
      <p:pic>
        <p:nvPicPr>
          <p:cNvPr id="1026" name="Picture 2" descr="File:Human evolu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3810000"/>
            <a:ext cx="5390401" cy="3369001"/>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32264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838200" y="1859340"/>
            <a:ext cx="7315200" cy="1754326"/>
          </a:xfrm>
          <a:prstGeom prst="rect">
            <a:avLst/>
          </a:prstGeom>
        </p:spPr>
        <p:txBody>
          <a:bodyPr wrap="square">
            <a:spAutoFit/>
          </a:bodyPr>
          <a:lstStyle/>
          <a:p>
            <a:r>
              <a:rPr lang="en-US" b="1" dirty="0"/>
              <a:t>Why WinFS</a:t>
            </a:r>
            <a:r>
              <a:rPr lang="en-US" b="1" dirty="0" smtClean="0"/>
              <a:t>?</a:t>
            </a:r>
          </a:p>
          <a:p>
            <a:endParaRPr lang="en-US" b="1" dirty="0"/>
          </a:p>
          <a:p>
            <a:r>
              <a:rPr lang="en-US" dirty="0"/>
              <a:t>In the technology industry, there is a growing "perfect storm"—a combination of trends and technologies that will allow the </a:t>
            </a:r>
            <a:r>
              <a:rPr lang="en-US" b="1" dirty="0"/>
              <a:t>next quantum leap in the way you develop and work with your information</a:t>
            </a:r>
            <a:r>
              <a:rPr lang="en-US" dirty="0"/>
              <a:t>. </a:t>
            </a:r>
          </a:p>
        </p:txBody>
      </p:sp>
      <p:sp>
        <p:nvSpPr>
          <p:cNvPr id="5" name="Rectangle 4"/>
          <p:cNvSpPr/>
          <p:nvPr/>
        </p:nvSpPr>
        <p:spPr>
          <a:xfrm>
            <a:off x="886691" y="3641375"/>
            <a:ext cx="7772400" cy="369332"/>
          </a:xfrm>
          <a:prstGeom prst="rect">
            <a:avLst/>
          </a:prstGeom>
        </p:spPr>
        <p:txBody>
          <a:bodyPr wrap="square">
            <a:spAutoFit/>
          </a:bodyPr>
          <a:lstStyle/>
          <a:p>
            <a:r>
              <a:rPr lang="en-US" dirty="0">
                <a:hlinkClick r:id="rId2"/>
              </a:rPr>
              <a:t>http://msdn.microsoft.com/en-us/library/aa480687.aspx</a:t>
            </a:r>
            <a:endParaRPr lang="en-US" dirty="0"/>
          </a:p>
        </p:txBody>
      </p:sp>
    </p:spTree>
    <p:extLst>
      <p:ext uri="{BB962C8B-B14F-4D97-AF65-F5344CB8AC3E}">
        <p14:creationId xmlns:p14="http://schemas.microsoft.com/office/powerpoint/2010/main" val="18642109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p:nvPr/>
        </p:nvPicPr>
        <p:blipFill>
          <a:blip r:embed="rId2"/>
          <a:stretch>
            <a:fillRect/>
          </a:stretch>
        </p:blipFill>
        <p:spPr>
          <a:xfrm>
            <a:off x="2438400" y="1295400"/>
            <a:ext cx="4038600" cy="4953000"/>
          </a:xfrm>
          <a:prstGeom prst="rect">
            <a:avLst/>
          </a:prstGeom>
        </p:spPr>
      </p:pic>
    </p:spTree>
    <p:extLst>
      <p:ext uri="{BB962C8B-B14F-4D97-AF65-F5344CB8AC3E}">
        <p14:creationId xmlns:p14="http://schemas.microsoft.com/office/powerpoint/2010/main" val="262218317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381000" y="1828800"/>
            <a:ext cx="7924800" cy="1477328"/>
          </a:xfrm>
          <a:prstGeom prst="rect">
            <a:avLst/>
          </a:prstGeom>
        </p:spPr>
        <p:txBody>
          <a:bodyPr wrap="square">
            <a:spAutoFit/>
          </a:bodyPr>
          <a:lstStyle/>
          <a:p>
            <a:r>
              <a:rPr lang="en-US" b="1" dirty="0"/>
              <a:t>“The Origin of LINQ to SQL</a:t>
            </a:r>
            <a:r>
              <a:rPr lang="en-US" b="1" dirty="0" smtClean="0"/>
              <a:t>”</a:t>
            </a:r>
          </a:p>
          <a:p>
            <a:endParaRPr lang="en-US" b="1" dirty="0"/>
          </a:p>
          <a:p>
            <a:r>
              <a:rPr lang="en-US" dirty="0"/>
              <a:t>We on the outside used to refer to </a:t>
            </a:r>
            <a:r>
              <a:rPr lang="en-US" b="1" dirty="0"/>
              <a:t>WinFS as the black hole</a:t>
            </a:r>
            <a:r>
              <a:rPr lang="en-US" dirty="0"/>
              <a:t>, forever growing, sucking up all available resources, letting nothing escape and in the end producing nothing except possibly a gateway to an alternate reality.</a:t>
            </a:r>
          </a:p>
        </p:txBody>
      </p:sp>
      <p:sp>
        <p:nvSpPr>
          <p:cNvPr id="7" name="Rectangle 6"/>
          <p:cNvSpPr/>
          <p:nvPr/>
        </p:nvSpPr>
        <p:spPr>
          <a:xfrm>
            <a:off x="381000" y="3752166"/>
            <a:ext cx="8839200" cy="369332"/>
          </a:xfrm>
          <a:prstGeom prst="rect">
            <a:avLst/>
          </a:prstGeom>
        </p:spPr>
        <p:txBody>
          <a:bodyPr wrap="square">
            <a:spAutoFit/>
          </a:bodyPr>
          <a:lstStyle/>
          <a:p>
            <a:r>
              <a:rPr lang="en-US" dirty="0">
                <a:hlinkClick r:id="rId2"/>
              </a:rPr>
              <a:t>http://blogs.msdn.com/b/mattwar/archive/2007/05/31/the-origin-of-linq-to-sql.aspx</a:t>
            </a:r>
            <a:endParaRPr lang="en-US" dirty="0"/>
          </a:p>
        </p:txBody>
      </p:sp>
    </p:spTree>
    <p:extLst>
      <p:ext uri="{BB962C8B-B14F-4D97-AF65-F5344CB8AC3E}">
        <p14:creationId xmlns:p14="http://schemas.microsoft.com/office/powerpoint/2010/main" val="359270606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http://codinghorror.typepad.com/.a/6a0120a85dcdae970b0120a85dd6fd970b-pi"/>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05600"/>
          </a:xfrm>
          <a:prstGeom prst="rect">
            <a:avLst/>
          </a:prstGeom>
          <a:noFill/>
          <a:ln>
            <a:noFill/>
          </a:ln>
        </p:spPr>
      </p:pic>
    </p:spTree>
    <p:extLst>
      <p:ext uri="{BB962C8B-B14F-4D97-AF65-F5344CB8AC3E}">
        <p14:creationId xmlns:p14="http://schemas.microsoft.com/office/powerpoint/2010/main" val="301756701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6172200" cy="6248400"/>
          </a:xfrm>
        </p:spPr>
        <p:txBody>
          <a:bodyPr/>
          <a:lstStyle/>
          <a:p>
            <a:r>
              <a:rPr lang="en-US" sz="6000" dirty="0" smtClean="0"/>
              <a:t>Lesson 1</a:t>
            </a:r>
            <a:br>
              <a:rPr lang="en-US" sz="6000" dirty="0" smtClean="0"/>
            </a:br>
            <a:r>
              <a:rPr lang="en-US" dirty="0"/>
              <a:t>D</a:t>
            </a:r>
            <a:r>
              <a:rPr lang="en-US" dirty="0" smtClean="0"/>
              <a:t>on’t Let The Astronauts Solve The Customer’s Problem</a:t>
            </a:r>
            <a:endParaRPr lang="en-US" dirty="0"/>
          </a:p>
        </p:txBody>
      </p:sp>
    </p:spTree>
    <p:extLst>
      <p:ext uri="{BB962C8B-B14F-4D97-AF65-F5344CB8AC3E}">
        <p14:creationId xmlns:p14="http://schemas.microsoft.com/office/powerpoint/2010/main" val="7809444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2104072"/>
            <a:ext cx="6858000" cy="1477328"/>
          </a:xfrm>
          <a:prstGeom prst="rect">
            <a:avLst/>
          </a:prstGeom>
        </p:spPr>
        <p:txBody>
          <a:bodyPr wrap="square">
            <a:spAutoFit/>
          </a:bodyPr>
          <a:lstStyle/>
          <a:p>
            <a:r>
              <a:rPr lang="en-US" b="1" dirty="0"/>
              <a:t>Where is WinFS now?</a:t>
            </a:r>
          </a:p>
          <a:p>
            <a:endParaRPr lang="en-US" dirty="0"/>
          </a:p>
          <a:p>
            <a:r>
              <a:rPr lang="en-US" dirty="0" smtClean="0"/>
              <a:t>The </a:t>
            </a:r>
            <a:r>
              <a:rPr lang="en-US" dirty="0"/>
              <a:t>WinFS APIs were a precursor to a more generalized set of object/relational APIs, which is now shipping as what we call entity framework in ADO.NET.</a:t>
            </a:r>
            <a:endParaRPr lang="en-US" dirty="0"/>
          </a:p>
        </p:txBody>
      </p:sp>
      <p:sp>
        <p:nvSpPr>
          <p:cNvPr id="5" name="Rectangle 4"/>
          <p:cNvSpPr/>
          <p:nvPr/>
        </p:nvSpPr>
        <p:spPr>
          <a:xfrm>
            <a:off x="1219200" y="3886200"/>
            <a:ext cx="7543800" cy="369332"/>
          </a:xfrm>
          <a:prstGeom prst="rect">
            <a:avLst/>
          </a:prstGeom>
        </p:spPr>
        <p:txBody>
          <a:bodyPr wrap="square">
            <a:spAutoFit/>
          </a:bodyPr>
          <a:lstStyle/>
          <a:p>
            <a:r>
              <a:rPr lang="en-US" dirty="0">
                <a:hlinkClick r:id="rId2"/>
              </a:rPr>
              <a:t>http://channel9.msdn.com/Blogs/JonUdell/Where-is-WinFS-now</a:t>
            </a:r>
            <a:endParaRPr lang="en-US" dirty="0"/>
          </a:p>
        </p:txBody>
      </p:sp>
    </p:spTree>
    <p:extLst>
      <p:ext uri="{BB962C8B-B14F-4D97-AF65-F5344CB8AC3E}">
        <p14:creationId xmlns:p14="http://schemas.microsoft.com/office/powerpoint/2010/main" val="278976016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p:nvPr/>
        </p:nvPicPr>
        <p:blipFill>
          <a:blip r:embed="rId2"/>
          <a:stretch>
            <a:fillRect/>
          </a:stretch>
        </p:blipFill>
        <p:spPr>
          <a:xfrm>
            <a:off x="152400" y="235527"/>
            <a:ext cx="8839200" cy="6165273"/>
          </a:xfrm>
          <a:prstGeom prst="rect">
            <a:avLst/>
          </a:prstGeom>
        </p:spPr>
      </p:pic>
    </p:spTree>
    <p:extLst>
      <p:ext uri="{BB962C8B-B14F-4D97-AF65-F5344CB8AC3E}">
        <p14:creationId xmlns:p14="http://schemas.microsoft.com/office/powerpoint/2010/main" val="208774194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i.msdn.microsoft.com/dynimg/IC160559.gif"/>
          <p:cNvPicPr/>
          <p:nvPr/>
        </p:nvPicPr>
        <p:blipFill>
          <a:blip r:embed="rId2">
            <a:extLst>
              <a:ext uri="{28A0092B-C50C-407E-A947-70E740481C1C}">
                <a14:useLocalDpi xmlns:a14="http://schemas.microsoft.com/office/drawing/2010/main" val="0"/>
              </a:ext>
            </a:extLst>
          </a:blip>
          <a:srcRect/>
          <a:stretch>
            <a:fillRect/>
          </a:stretch>
        </p:blipFill>
        <p:spPr bwMode="auto">
          <a:xfrm>
            <a:off x="2704465" y="1600200"/>
            <a:ext cx="3391535" cy="3742373"/>
          </a:xfrm>
          <a:prstGeom prst="rect">
            <a:avLst/>
          </a:prstGeom>
          <a:noFill/>
          <a:ln>
            <a:noFill/>
          </a:ln>
        </p:spPr>
      </p:pic>
    </p:spTree>
    <p:extLst>
      <p:ext uri="{BB962C8B-B14F-4D97-AF65-F5344CB8AC3E}">
        <p14:creationId xmlns:p14="http://schemas.microsoft.com/office/powerpoint/2010/main" val="192101457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p:nvPr/>
        </p:nvPicPr>
        <p:blipFill>
          <a:blip r:embed="rId2"/>
          <a:stretch>
            <a:fillRect/>
          </a:stretch>
        </p:blipFill>
        <p:spPr>
          <a:xfrm>
            <a:off x="152400" y="235527"/>
            <a:ext cx="8839200" cy="6165273"/>
          </a:xfrm>
          <a:prstGeom prst="rect">
            <a:avLst/>
          </a:prstGeom>
        </p:spPr>
      </p:pic>
    </p:spTree>
    <p:extLst>
      <p:ext uri="{BB962C8B-B14F-4D97-AF65-F5344CB8AC3E}">
        <p14:creationId xmlns:p14="http://schemas.microsoft.com/office/powerpoint/2010/main" val="27613116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p:nvPr/>
        </p:nvPicPr>
        <p:blipFill>
          <a:blip r:embed="rId2"/>
          <a:stretch>
            <a:fillRect/>
          </a:stretch>
        </p:blipFill>
        <p:spPr>
          <a:xfrm>
            <a:off x="152400" y="242455"/>
            <a:ext cx="8915400" cy="5853545"/>
          </a:xfrm>
          <a:prstGeom prst="rect">
            <a:avLst/>
          </a:prstGeom>
        </p:spPr>
      </p:pic>
    </p:spTree>
    <p:extLst>
      <p:ext uri="{BB962C8B-B14F-4D97-AF65-F5344CB8AC3E}">
        <p14:creationId xmlns:p14="http://schemas.microsoft.com/office/powerpoint/2010/main" val="352413263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3074" name="Picture 2" descr="Bart Simpsons Chalk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94" y="1143000"/>
            <a:ext cx="8391306"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8395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i.msdn.microsoft.com/dynimg/IC160559.gif"/>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667827"/>
            <a:ext cx="3391535" cy="3742373"/>
          </a:xfrm>
          <a:prstGeom prst="rect">
            <a:avLst/>
          </a:prstGeom>
          <a:noFill/>
          <a:ln>
            <a:noFill/>
          </a:ln>
        </p:spPr>
      </p:pic>
    </p:spTree>
    <p:extLst>
      <p:ext uri="{BB962C8B-B14F-4D97-AF65-F5344CB8AC3E}">
        <p14:creationId xmlns:p14="http://schemas.microsoft.com/office/powerpoint/2010/main" val="89093452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lvl="0"/>
            <a:r>
              <a:rPr lang="en-US" dirty="0"/>
              <a:t>Unimplemented LINQ operators </a:t>
            </a:r>
          </a:p>
          <a:p>
            <a:pPr lvl="0"/>
            <a:r>
              <a:rPr lang="en-US" dirty="0"/>
              <a:t>No capability for model-first design</a:t>
            </a:r>
          </a:p>
          <a:p>
            <a:pPr lvl="0"/>
            <a:r>
              <a:rPr lang="en-US" dirty="0"/>
              <a:t>No support for complex types</a:t>
            </a:r>
          </a:p>
          <a:p>
            <a:pPr lvl="0"/>
            <a:r>
              <a:rPr lang="en-US" dirty="0"/>
              <a:t>No support for </a:t>
            </a:r>
            <a:r>
              <a:rPr lang="en-US" dirty="0" err="1"/>
              <a:t>enum</a:t>
            </a:r>
            <a:r>
              <a:rPr lang="en-US" dirty="0"/>
              <a:t> types or unsigned integers</a:t>
            </a:r>
          </a:p>
          <a:p>
            <a:pPr lvl="0"/>
            <a:r>
              <a:rPr lang="en-US" dirty="0"/>
              <a:t>No implicit loading of relationships</a:t>
            </a:r>
          </a:p>
          <a:p>
            <a:pPr lvl="0"/>
            <a:r>
              <a:rPr lang="en-US" dirty="0"/>
              <a:t>Limited stored procedure support</a:t>
            </a:r>
          </a:p>
          <a:p>
            <a:pPr lvl="0"/>
            <a:r>
              <a:rPr lang="en-US" dirty="0"/>
              <a:t>Unnecessarily complexity in generated SQL code</a:t>
            </a:r>
          </a:p>
          <a:p>
            <a:pPr lvl="0"/>
            <a:r>
              <a:rPr lang="en-US" dirty="0"/>
              <a:t>Unnecessary </a:t>
            </a:r>
            <a:r>
              <a:rPr lang="en-US" dirty="0" smtClean="0"/>
              <a:t>complexity in </a:t>
            </a:r>
            <a:r>
              <a:rPr lang="en-US" dirty="0"/>
              <a:t>generated C# code</a:t>
            </a:r>
          </a:p>
          <a:p>
            <a:pPr lvl="0"/>
            <a:r>
              <a:rPr lang="en-US" dirty="0"/>
              <a:t>Performance</a:t>
            </a:r>
          </a:p>
          <a:p>
            <a:pPr marL="0" indent="0">
              <a:buNone/>
            </a:pPr>
            <a:endParaRPr lang="en-US" dirty="0"/>
          </a:p>
        </p:txBody>
      </p:sp>
    </p:spTree>
    <p:extLst>
      <p:ext uri="{BB962C8B-B14F-4D97-AF65-F5344CB8AC3E}">
        <p14:creationId xmlns:p14="http://schemas.microsoft.com/office/powerpoint/2010/main" val="100524477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dianewilson.us/linq/presentations/performance.chart.gif"/>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229600" cy="6019800"/>
          </a:xfrm>
          <a:prstGeom prst="rect">
            <a:avLst/>
          </a:prstGeom>
          <a:noFill/>
          <a:ln>
            <a:noFill/>
          </a:ln>
        </p:spPr>
      </p:pic>
      <p:sp>
        <p:nvSpPr>
          <p:cNvPr id="5" name="Rectangle 4"/>
          <p:cNvSpPr/>
          <p:nvPr/>
        </p:nvSpPr>
        <p:spPr>
          <a:xfrm>
            <a:off x="457200" y="6245423"/>
            <a:ext cx="7467600" cy="307777"/>
          </a:xfrm>
          <a:prstGeom prst="rect">
            <a:avLst/>
          </a:prstGeom>
        </p:spPr>
        <p:txBody>
          <a:bodyPr wrap="square">
            <a:spAutoFit/>
          </a:bodyPr>
          <a:lstStyle/>
          <a:p>
            <a:r>
              <a:rPr lang="en-US" sz="1400" u="sng" dirty="0">
                <a:hlinkClick r:id="rId3"/>
              </a:rPr>
              <a:t>http://toomanylayers.blogspot.com/2009/01/entity-framework-and-linq-to-sql.html</a:t>
            </a:r>
            <a:endParaRPr lang="en-US" sz="1400" dirty="0"/>
          </a:p>
        </p:txBody>
      </p:sp>
    </p:spTree>
    <p:extLst>
      <p:ext uri="{BB962C8B-B14F-4D97-AF65-F5344CB8AC3E}">
        <p14:creationId xmlns:p14="http://schemas.microsoft.com/office/powerpoint/2010/main" val="70761908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alkandroid.com/wp-content/uploads/2012/02/Dropbox.jpg?3995d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450" y="1828800"/>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90600" y="1143000"/>
            <a:ext cx="8400184" cy="338554"/>
          </a:xfrm>
          <a:prstGeom prst="rect">
            <a:avLst/>
          </a:prstGeom>
        </p:spPr>
        <p:txBody>
          <a:bodyPr wrap="square">
            <a:spAutoFit/>
          </a:bodyPr>
          <a:lstStyle/>
          <a:p>
            <a:r>
              <a:rPr lang="en-US" sz="1600" b="1" dirty="0"/>
              <a:t>Why is </a:t>
            </a:r>
            <a:r>
              <a:rPr lang="en-US" sz="1600" b="1" dirty="0" err="1"/>
              <a:t>Dropbox</a:t>
            </a:r>
            <a:r>
              <a:rPr lang="en-US" sz="1600" b="1" dirty="0"/>
              <a:t> more popular than other programs with similar functionality?</a:t>
            </a:r>
            <a:endParaRPr lang="en-US" sz="1600" dirty="0"/>
          </a:p>
        </p:txBody>
      </p:sp>
    </p:spTree>
    <p:extLst>
      <p:ext uri="{BB962C8B-B14F-4D97-AF65-F5344CB8AC3E}">
        <p14:creationId xmlns:p14="http://schemas.microsoft.com/office/powerpoint/2010/main" val="421376416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028343"/>
            <a:ext cx="8001000" cy="2585323"/>
          </a:xfrm>
          <a:prstGeom prst="rect">
            <a:avLst/>
          </a:prstGeom>
        </p:spPr>
        <p:txBody>
          <a:bodyPr wrap="square">
            <a:spAutoFit/>
          </a:bodyPr>
          <a:lstStyle/>
          <a:p>
            <a:r>
              <a:rPr lang="en-US" dirty="0"/>
              <a:t>Well, let's take a step back and think about the sync problem and what the ideal solution for it would do</a:t>
            </a:r>
            <a:r>
              <a:rPr lang="en-US" dirty="0" smtClean="0"/>
              <a:t>:</a:t>
            </a:r>
          </a:p>
          <a:p>
            <a:endParaRPr lang="en-US" dirty="0"/>
          </a:p>
          <a:p>
            <a:pPr marL="285750" lvl="0" indent="-285750">
              <a:buFont typeface="Arial" pitchFamily="34" charset="0"/>
              <a:buChar char="•"/>
            </a:pPr>
            <a:r>
              <a:rPr lang="en-US" dirty="0"/>
              <a:t>There would be a folder.</a:t>
            </a:r>
          </a:p>
          <a:p>
            <a:pPr marL="285750" lvl="0" indent="-285750">
              <a:buFont typeface="Arial" pitchFamily="34" charset="0"/>
              <a:buChar char="•"/>
            </a:pPr>
            <a:r>
              <a:rPr lang="en-US" dirty="0"/>
              <a:t>You'd put your stuff in it.</a:t>
            </a:r>
          </a:p>
          <a:p>
            <a:pPr marL="285750" lvl="0" indent="-285750">
              <a:buFont typeface="Arial" pitchFamily="34" charset="0"/>
              <a:buChar char="•"/>
            </a:pPr>
            <a:r>
              <a:rPr lang="en-US" dirty="0"/>
              <a:t>It would sync</a:t>
            </a:r>
            <a:r>
              <a:rPr lang="en-US" dirty="0" smtClean="0"/>
              <a:t>.</a:t>
            </a:r>
          </a:p>
          <a:p>
            <a:pPr lvl="0"/>
            <a:endParaRPr lang="en-US" dirty="0"/>
          </a:p>
          <a:p>
            <a:r>
              <a:rPr lang="en-US" dirty="0"/>
              <a:t>They built that</a:t>
            </a:r>
            <a:r>
              <a:rPr lang="en-US" dirty="0" smtClean="0"/>
              <a:t>.</a:t>
            </a:r>
          </a:p>
          <a:p>
            <a:endParaRPr lang="en-US" dirty="0"/>
          </a:p>
        </p:txBody>
      </p:sp>
      <p:sp>
        <p:nvSpPr>
          <p:cNvPr id="5" name="Rectangle 4"/>
          <p:cNvSpPr/>
          <p:nvPr/>
        </p:nvSpPr>
        <p:spPr>
          <a:xfrm>
            <a:off x="609600" y="3486708"/>
            <a:ext cx="6705600" cy="253916"/>
          </a:xfrm>
          <a:prstGeom prst="rect">
            <a:avLst/>
          </a:prstGeom>
        </p:spPr>
        <p:txBody>
          <a:bodyPr wrap="square">
            <a:spAutoFit/>
          </a:bodyPr>
          <a:lstStyle/>
          <a:p>
            <a:r>
              <a:rPr lang="en-US" sz="1050" dirty="0">
                <a:hlinkClick r:id="rId2"/>
              </a:rPr>
              <a:t>http://www.quora.com/Dropbox/Why-is-Dropbox-more-popular-than-other-programs-with-similar-functionality</a:t>
            </a:r>
            <a:endParaRPr lang="en-US" sz="1050" dirty="0"/>
          </a:p>
        </p:txBody>
      </p:sp>
    </p:spTree>
    <p:extLst>
      <p:ext uri="{BB962C8B-B14F-4D97-AF65-F5344CB8AC3E}">
        <p14:creationId xmlns:p14="http://schemas.microsoft.com/office/powerpoint/2010/main" val="365532009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14500"/>
            <a:ext cx="61436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83499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6172200" cy="6248400"/>
          </a:xfrm>
        </p:spPr>
        <p:txBody>
          <a:bodyPr/>
          <a:lstStyle/>
          <a:p>
            <a:r>
              <a:rPr lang="en-US" sz="6000" dirty="0" smtClean="0"/>
              <a:t>Lesson </a:t>
            </a:r>
            <a:r>
              <a:rPr lang="en-US" sz="6000" dirty="0" smtClean="0"/>
              <a:t>2</a:t>
            </a:r>
            <a:r>
              <a:rPr lang="en-US" sz="6000" dirty="0" smtClean="0"/>
              <a:t/>
            </a:r>
            <a:br>
              <a:rPr lang="en-US" sz="6000" dirty="0" smtClean="0"/>
            </a:br>
            <a:r>
              <a:rPr lang="en-US" dirty="0" smtClean="0"/>
              <a:t>Solve One Customer Problem Well</a:t>
            </a:r>
            <a:endParaRPr lang="en-US" dirty="0"/>
          </a:p>
        </p:txBody>
      </p:sp>
    </p:spTree>
    <p:extLst>
      <p:ext uri="{BB962C8B-B14F-4D97-AF65-F5344CB8AC3E}">
        <p14:creationId xmlns:p14="http://schemas.microsoft.com/office/powerpoint/2010/main" val="148233198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descr="http://www.fuddytv.com/blog/wp-content/uploads/2008/09/seinfeld-and-ga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7959707"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0315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is not an ORM</a:t>
            </a:r>
            <a:endParaRPr lang="en-US" dirty="0"/>
          </a:p>
        </p:txBody>
      </p:sp>
      <p:sp>
        <p:nvSpPr>
          <p:cNvPr id="4" name="Rectangle 3"/>
          <p:cNvSpPr/>
          <p:nvPr/>
        </p:nvSpPr>
        <p:spPr>
          <a:xfrm>
            <a:off x="789709" y="1524000"/>
            <a:ext cx="7620000" cy="3662541"/>
          </a:xfrm>
          <a:prstGeom prst="rect">
            <a:avLst/>
          </a:prstGeom>
        </p:spPr>
        <p:txBody>
          <a:bodyPr wrap="square">
            <a:spAutoFit/>
          </a:bodyPr>
          <a:lstStyle/>
          <a:p>
            <a:r>
              <a:rPr lang="en-US" dirty="0"/>
              <a:t>Often, people categorize Entity Framework as an Object/Relational Mapper and try to compare it to other O/R Mappers. I dare say that’s an apples-to-oranges kind of comparison</a:t>
            </a:r>
            <a:r>
              <a:rPr lang="en-US" dirty="0" smtClean="0"/>
              <a:t>.</a:t>
            </a:r>
          </a:p>
          <a:p>
            <a:endParaRPr lang="en-US" dirty="0" smtClean="0"/>
          </a:p>
          <a:p>
            <a:r>
              <a:rPr lang="en-US" dirty="0" smtClean="0"/>
              <a:t>…</a:t>
            </a:r>
            <a:endParaRPr lang="en-US" dirty="0"/>
          </a:p>
          <a:p>
            <a:endParaRPr lang="en-US" dirty="0"/>
          </a:p>
          <a:p>
            <a:r>
              <a:rPr lang="en-US" dirty="0"/>
              <a:t>Entity Framework is much bigger than a mere O/R Mapper. It is a conceptual-level development platform, and its ORM capabilities are an interface for applications to interact with conceptual models</a:t>
            </a:r>
            <a:r>
              <a:rPr lang="en-US" dirty="0" smtClean="0"/>
              <a:t>.</a:t>
            </a:r>
          </a:p>
          <a:p>
            <a:endParaRPr lang="en-US" dirty="0"/>
          </a:p>
          <a:p>
            <a:endParaRPr lang="en-US" dirty="0" smtClean="0"/>
          </a:p>
          <a:p>
            <a:r>
              <a:rPr lang="en-US" sz="1600" dirty="0">
                <a:hlinkClick r:id="rId2"/>
              </a:rPr>
              <a:t>http://blogs.msdn.com/b/esql/archive/2007/12/14/entityframework_5f00_orm.aspx</a:t>
            </a:r>
            <a:endParaRPr lang="en-US" sz="1600" dirty="0"/>
          </a:p>
          <a:p>
            <a:endParaRPr lang="en-US" dirty="0"/>
          </a:p>
        </p:txBody>
      </p:sp>
    </p:spTree>
    <p:extLst>
      <p:ext uri="{BB962C8B-B14F-4D97-AF65-F5344CB8AC3E}">
        <p14:creationId xmlns:p14="http://schemas.microsoft.com/office/powerpoint/2010/main" val="327320914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EF?</a:t>
            </a:r>
            <a:endParaRPr lang="en-US" dirty="0"/>
          </a:p>
        </p:txBody>
      </p:sp>
      <p:sp>
        <p:nvSpPr>
          <p:cNvPr id="4" name="Rectangle 3"/>
          <p:cNvSpPr/>
          <p:nvPr/>
        </p:nvSpPr>
        <p:spPr>
          <a:xfrm>
            <a:off x="609600" y="1676400"/>
            <a:ext cx="8077200" cy="923330"/>
          </a:xfrm>
          <a:prstGeom prst="rect">
            <a:avLst/>
          </a:prstGeom>
        </p:spPr>
        <p:txBody>
          <a:bodyPr wrap="square">
            <a:spAutoFit/>
          </a:bodyPr>
          <a:lstStyle/>
          <a:p>
            <a:r>
              <a:rPr lang="en-US" dirty="0"/>
              <a:t>The big difference between the EF and </a:t>
            </a:r>
            <a:r>
              <a:rPr lang="en-US" dirty="0" err="1"/>
              <a:t>nHibernate</a:t>
            </a:r>
            <a:r>
              <a:rPr lang="en-US" dirty="0"/>
              <a:t> is around the Entity Data Model (EDM) and the long-term vision for the data platform we are building around it.</a:t>
            </a:r>
            <a:endParaRPr lang="en-US" dirty="0"/>
          </a:p>
        </p:txBody>
      </p:sp>
      <p:sp>
        <p:nvSpPr>
          <p:cNvPr id="5" name="Rectangle 4"/>
          <p:cNvSpPr/>
          <p:nvPr/>
        </p:nvSpPr>
        <p:spPr>
          <a:xfrm>
            <a:off x="609600" y="2967335"/>
            <a:ext cx="7848600" cy="307777"/>
          </a:xfrm>
          <a:prstGeom prst="rect">
            <a:avLst/>
          </a:prstGeom>
        </p:spPr>
        <p:txBody>
          <a:bodyPr wrap="square">
            <a:spAutoFit/>
          </a:bodyPr>
          <a:lstStyle/>
          <a:p>
            <a:r>
              <a:rPr lang="en-US" sz="1400" dirty="0">
                <a:hlinkClick r:id="rId2"/>
              </a:rPr>
              <a:t>http://blogs.msdn.com/b/dsimmons/archive/2008/05/17/why-use-the-entity-framework.aspx</a:t>
            </a:r>
            <a:endParaRPr lang="en-US" sz="1400" dirty="0"/>
          </a:p>
        </p:txBody>
      </p:sp>
    </p:spTree>
    <p:extLst>
      <p:ext uri="{BB962C8B-B14F-4D97-AF65-F5344CB8AC3E}">
        <p14:creationId xmlns:p14="http://schemas.microsoft.com/office/powerpoint/2010/main" val="57435269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05000"/>
            <a:ext cx="8564370" cy="28194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719949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0" name="Picture 2" descr="http://manicdepressiveblog.files.wordpress.com/2011/05/confusion_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762000"/>
            <a:ext cx="4286250" cy="4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17812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3320" name="Picture 8" descr="http://leavingscientology.files.wordpress.com/2010/08/duck.jpg?w=2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451794"/>
            <a:ext cx="5420309" cy="357740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mentalfloss.cachefly.net/wp-content/uploads/2008/04/431_afl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209800"/>
            <a:ext cx="5078602" cy="380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417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14338" name="Picture 2" descr="https://encrypted-tbn2.google.com/images?q=tbn:ANd9GcRXZZjR9jhnsK2BSHZgVjMdpzmKhJRZbJS4ezxjtvSH9-B25_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66800"/>
            <a:ext cx="7057648" cy="4495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cor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666961"/>
            <a:ext cx="7050721" cy="5295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661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15362" name="Picture 2" descr="https://encrypted-tbn1.google.com/images?q=tbn:ANd9GcQjA93Gs5W9fPp_ONn9Oxsj_4rMtlECGKAIsuQh4YHVcHEP816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667000"/>
            <a:ext cx="1714500"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83812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24000"/>
            <a:ext cx="8229600" cy="4495800"/>
          </a:xfrm>
        </p:spPr>
        <p:txBody>
          <a:bodyPr/>
          <a:lstStyle/>
          <a:p>
            <a:r>
              <a:rPr lang="en-US" dirty="0" smtClean="0"/>
              <a:t>LINQ to SQL</a:t>
            </a:r>
          </a:p>
          <a:p>
            <a:r>
              <a:rPr lang="en-US" dirty="0" smtClean="0"/>
              <a:t>Silverlight </a:t>
            </a:r>
            <a:endParaRPr lang="en-US" dirty="0"/>
          </a:p>
          <a:p>
            <a:r>
              <a:rPr lang="en-US" dirty="0" smtClean="0"/>
              <a:t>SQL Notification Services</a:t>
            </a:r>
          </a:p>
          <a:p>
            <a:r>
              <a:rPr lang="en-US" dirty="0" smtClean="0"/>
              <a:t>Oslo / M</a:t>
            </a:r>
          </a:p>
          <a:p>
            <a:r>
              <a:rPr lang="en-US" dirty="0" smtClean="0"/>
              <a:t>CardSpace</a:t>
            </a:r>
          </a:p>
          <a:p>
            <a:r>
              <a:rPr lang="en-US" dirty="0" smtClean="0"/>
              <a:t>Hailstorm</a:t>
            </a:r>
          </a:p>
          <a:p>
            <a:r>
              <a:rPr lang="en-US" dirty="0" smtClean="0"/>
              <a:t>Windows CE</a:t>
            </a:r>
          </a:p>
          <a:p>
            <a:r>
              <a:rPr lang="en-US" dirty="0" smtClean="0"/>
              <a:t>Code Access Security</a:t>
            </a:r>
          </a:p>
          <a:p>
            <a:r>
              <a:rPr lang="en-US" dirty="0" smtClean="0"/>
              <a:t>Office Web Components</a:t>
            </a:r>
          </a:p>
          <a:p>
            <a:endParaRPr lang="en-US" dirty="0" smtClean="0"/>
          </a:p>
          <a:p>
            <a:endParaRPr lang="en-US" dirty="0"/>
          </a:p>
        </p:txBody>
      </p:sp>
      <p:pic>
        <p:nvPicPr>
          <p:cNvPr id="16386" name="Picture 2" descr="https://encrypted-tbn1.google.com/images?q=tbn:ANd9GcS9zr4_fJeLuevq0Sk0bE-bqVNaNouGrYQ9KxexBGWb0GUKL29sl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609600"/>
            <a:ext cx="3124200" cy="501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867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300"/>
                            </p:stCondLst>
                            <p:childTnLst>
                              <p:par>
                                <p:cTn id="8" presetID="1" presetClass="entr" presetSubtype="0" fill="hold" nodeType="afterEffect">
                                  <p:stCondLst>
                                    <p:cond delay="3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nodeType="afterEffect">
                                  <p:stCondLst>
                                    <p:cond delay="3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900"/>
                            </p:stCondLst>
                            <p:childTnLst>
                              <p:par>
                                <p:cTn id="14" presetID="1" presetClass="entr" presetSubtype="0" fill="hold" nodeType="afterEffect">
                                  <p:stCondLst>
                                    <p:cond delay="3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nodeType="afterEffect">
                                  <p:stCondLst>
                                    <p:cond delay="3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3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1800"/>
                            </p:stCondLst>
                            <p:childTnLst>
                              <p:par>
                                <p:cTn id="23" presetID="1" presetClass="entr" presetSubtype="0" fill="hold" nodeType="afterEffect">
                                  <p:stCondLst>
                                    <p:cond delay="3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2100"/>
                            </p:stCondLst>
                            <p:childTnLst>
                              <p:par>
                                <p:cTn id="26" presetID="1" presetClass="entr" presetSubtype="0" fill="hold" nodeType="afterEffect">
                                  <p:stCondLst>
                                    <p:cond delay="30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2400"/>
                            </p:stCondLst>
                            <p:childTnLst>
                              <p:par>
                                <p:cTn id="29" presetID="1" presetClass="entr" presetSubtype="0" fill="hold" nodeType="afterEffect">
                                  <p:stCondLst>
                                    <p:cond delay="30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par>
                          <p:cTn id="31" fill="hold">
                            <p:stCondLst>
                              <p:cond delay="2700"/>
                            </p:stCondLst>
                            <p:childTnLst>
                              <p:par>
                                <p:cTn id="32" presetID="1" presetClass="entr" presetSubtype="0" fill="hold" nodeType="afterEffect">
                                  <p:stCondLst>
                                    <p:cond delay="300"/>
                                  </p:stCondLst>
                                  <p:childTnLst>
                                    <p:set>
                                      <p:cBhvr>
                                        <p:cTn id="33" dur="1" fill="hold">
                                          <p:stCondLst>
                                            <p:cond delay="0"/>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6172200" cy="6248400"/>
          </a:xfrm>
        </p:spPr>
        <p:txBody>
          <a:bodyPr/>
          <a:lstStyle/>
          <a:p>
            <a:r>
              <a:rPr lang="en-US" sz="6000" dirty="0" smtClean="0"/>
              <a:t>Lesson </a:t>
            </a:r>
            <a:r>
              <a:rPr lang="en-US" sz="6000" dirty="0"/>
              <a:t>3</a:t>
            </a:r>
            <a:r>
              <a:rPr lang="en-US" sz="6000" dirty="0" smtClean="0"/>
              <a:t/>
            </a:r>
            <a:br>
              <a:rPr lang="en-US" sz="6000" dirty="0" smtClean="0"/>
            </a:br>
            <a:r>
              <a:rPr lang="en-US" dirty="0" smtClean="0"/>
              <a:t>Don’t Ask The Customer For A Long Term Loan</a:t>
            </a:r>
            <a:endParaRPr lang="en-US" dirty="0"/>
          </a:p>
        </p:txBody>
      </p:sp>
    </p:spTree>
    <p:extLst>
      <p:ext uri="{BB962C8B-B14F-4D97-AF65-F5344CB8AC3E}">
        <p14:creationId xmlns:p14="http://schemas.microsoft.com/office/powerpoint/2010/main" val="108425887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420" y="1676400"/>
            <a:ext cx="6533780" cy="386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037151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p:nvPr/>
        </p:nvPicPr>
        <p:blipFill>
          <a:blip r:embed="rId2"/>
          <a:stretch>
            <a:fillRect/>
          </a:stretch>
        </p:blipFill>
        <p:spPr>
          <a:xfrm>
            <a:off x="381000" y="609600"/>
            <a:ext cx="8305800" cy="5181600"/>
          </a:xfrm>
          <a:prstGeom prst="rect">
            <a:avLst/>
          </a:prstGeom>
        </p:spPr>
      </p:pic>
    </p:spTree>
    <p:extLst>
      <p:ext uri="{BB962C8B-B14F-4D97-AF65-F5344CB8AC3E}">
        <p14:creationId xmlns:p14="http://schemas.microsoft.com/office/powerpoint/2010/main" val="105996124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Rectangle 3"/>
          <p:cNvSpPr/>
          <p:nvPr/>
        </p:nvSpPr>
        <p:spPr>
          <a:xfrm>
            <a:off x="762000" y="4075837"/>
            <a:ext cx="7772400" cy="1754326"/>
          </a:xfrm>
          <a:prstGeom prst="rect">
            <a:avLst/>
          </a:prstGeom>
        </p:spPr>
        <p:txBody>
          <a:bodyPr wrap="square">
            <a:spAutoFit/>
          </a:bodyPr>
          <a:lstStyle/>
          <a:p>
            <a:r>
              <a:rPr lang="en-US" dirty="0"/>
              <a:t>There is less cognitive load because rather than being forced to think about everything—business logic, persistence, transactions etc.—at once you can instead focus on one thing at a time. </a:t>
            </a:r>
            <a:endParaRPr lang="en-US" dirty="0" smtClean="0"/>
          </a:p>
          <a:p>
            <a:endParaRPr lang="en-US" dirty="0"/>
          </a:p>
          <a:p>
            <a:r>
              <a:rPr lang="en-US" dirty="0" smtClean="0"/>
              <a:t>You </a:t>
            </a:r>
            <a:r>
              <a:rPr lang="en-US" dirty="0"/>
              <a:t>can first design and implement the business logic and then, once that is working, you can deal with persistence and transactions.</a:t>
            </a:r>
          </a:p>
        </p:txBody>
      </p:sp>
      <p:pic>
        <p:nvPicPr>
          <p:cNvPr id="5" name="Picture 2" descr="http://manning.com/crichardson/crichardson_cover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4420" y="990600"/>
            <a:ext cx="233516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758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04800"/>
            <a:ext cx="61436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04812" y="4106544"/>
            <a:ext cx="8229600" cy="1477328"/>
          </a:xfrm>
          <a:prstGeom prst="rect">
            <a:avLst/>
          </a:prstGeom>
        </p:spPr>
        <p:txBody>
          <a:bodyPr wrap="square">
            <a:spAutoFit/>
          </a:bodyPr>
          <a:lstStyle/>
          <a:p>
            <a:r>
              <a:rPr lang="en-US" dirty="0"/>
              <a:t>The Entity Framework encourages the Anemic Domain Model anti-pattern by discouraging the inclusion of business logic in the entity classes. While it is possible for the business logic to be written in partial classes, this adds some awkwardness to the code as the entity data and the entity business rules and logic live in separate knowledge and user experience contexts.</a:t>
            </a:r>
          </a:p>
        </p:txBody>
      </p:sp>
    </p:spTree>
    <p:extLst>
      <p:ext uri="{BB962C8B-B14F-4D97-AF65-F5344CB8AC3E}">
        <p14:creationId xmlns:p14="http://schemas.microsoft.com/office/powerpoint/2010/main" val="45709982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8" name="Picture 4" descr="http://www.file-extensions.org/imgs/app-picture/1208/visual-foxp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90872">
            <a:off x="762001" y="1545657"/>
            <a:ext cx="2607795"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4.bp.blogspot.com/-_ZkFw92SYwk/T114OGNsT_I/AAAAAAAAAw4/13J2sVzlkGI/s400/en-US_Visual_Studio_LightSwitch_2011_L3D-00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476" y="1767338"/>
            <a:ext cx="4175924" cy="35190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access-download.com/images/products/Microsoft-Access-20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29002">
            <a:off x="2904572" y="2088320"/>
            <a:ext cx="32575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3859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9458" name="Picture 2" descr="shutterstock_55015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90600"/>
            <a:ext cx="34671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7953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s://encrypted-tbn2.google.com/images?q=tbn:ANd9GcTVUnY6zLCmVLdT32vKWu2zo3l24YS9SgcH_m_Pa8Igwk4sAR1X"/>
          <p:cNvPicPr/>
          <p:nvPr/>
        </p:nvPicPr>
        <p:blipFill>
          <a:blip r:embed="rId2">
            <a:extLst>
              <a:ext uri="{28A0092B-C50C-407E-A947-70E740481C1C}">
                <a14:useLocalDpi xmlns:a14="http://schemas.microsoft.com/office/drawing/2010/main" val="0"/>
              </a:ext>
            </a:extLst>
          </a:blip>
          <a:srcRect/>
          <a:stretch>
            <a:fillRect/>
          </a:stretch>
        </p:blipFill>
        <p:spPr bwMode="auto">
          <a:xfrm>
            <a:off x="1295400" y="838200"/>
            <a:ext cx="6553200" cy="5105400"/>
          </a:xfrm>
          <a:prstGeom prst="rect">
            <a:avLst/>
          </a:prstGeom>
          <a:noFill/>
          <a:ln>
            <a:noFill/>
          </a:ln>
        </p:spPr>
      </p:pic>
    </p:spTree>
    <p:extLst>
      <p:ext uri="{BB962C8B-B14F-4D97-AF65-F5344CB8AC3E}">
        <p14:creationId xmlns:p14="http://schemas.microsoft.com/office/powerpoint/2010/main" val="23900053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6172200" cy="6248400"/>
          </a:xfrm>
        </p:spPr>
        <p:txBody>
          <a:bodyPr/>
          <a:lstStyle/>
          <a:p>
            <a:r>
              <a:rPr lang="en-US" sz="6000" dirty="0" smtClean="0"/>
              <a:t>Lesson </a:t>
            </a:r>
            <a:r>
              <a:rPr lang="en-US" sz="6000" dirty="0" smtClean="0"/>
              <a:t>4</a:t>
            </a:r>
            <a:r>
              <a:rPr lang="en-US" sz="6000" dirty="0" smtClean="0"/>
              <a:t/>
            </a:r>
            <a:br>
              <a:rPr lang="en-US" sz="6000" dirty="0" smtClean="0"/>
            </a:br>
            <a:r>
              <a:rPr lang="en-US" dirty="0" smtClean="0"/>
              <a:t>Understand the Customer’s Problem</a:t>
            </a:r>
            <a:endParaRPr lang="en-US" dirty="0"/>
          </a:p>
        </p:txBody>
      </p:sp>
    </p:spTree>
    <p:extLst>
      <p:ext uri="{BB962C8B-B14F-4D97-AF65-F5344CB8AC3E}">
        <p14:creationId xmlns:p14="http://schemas.microsoft.com/office/powerpoint/2010/main" val="417520469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p:nvPr/>
        </p:nvPicPr>
        <p:blipFill>
          <a:blip r:embed="rId2"/>
          <a:stretch>
            <a:fillRect/>
          </a:stretch>
        </p:blipFill>
        <p:spPr>
          <a:xfrm>
            <a:off x="1600200" y="1135755"/>
            <a:ext cx="5943600" cy="4572635"/>
          </a:xfrm>
          <a:prstGeom prst="rect">
            <a:avLst/>
          </a:prstGeom>
        </p:spPr>
      </p:pic>
    </p:spTree>
    <p:extLst>
      <p:ext uri="{BB962C8B-B14F-4D97-AF65-F5344CB8AC3E}">
        <p14:creationId xmlns:p14="http://schemas.microsoft.com/office/powerpoint/2010/main" val="335438693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www.z80.info/gfx/Circuit_diagram_2A_3A.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1225867"/>
            <a:ext cx="5943600" cy="4406265"/>
          </a:xfrm>
          <a:prstGeom prst="rect">
            <a:avLst/>
          </a:prstGeom>
          <a:noFill/>
          <a:ln>
            <a:noFill/>
          </a:ln>
        </p:spPr>
      </p:pic>
    </p:spTree>
    <p:extLst>
      <p:ext uri="{BB962C8B-B14F-4D97-AF65-F5344CB8AC3E}">
        <p14:creationId xmlns:p14="http://schemas.microsoft.com/office/powerpoint/2010/main" val="100895397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p:nvPr/>
        </p:nvPicPr>
        <p:blipFill>
          <a:blip r:embed="rId2"/>
          <a:stretch>
            <a:fillRect/>
          </a:stretch>
        </p:blipFill>
        <p:spPr>
          <a:xfrm>
            <a:off x="1600200" y="1135755"/>
            <a:ext cx="5943600" cy="4572635"/>
          </a:xfrm>
          <a:prstGeom prst="rect">
            <a:avLst/>
          </a:prstGeom>
        </p:spPr>
      </p:pic>
    </p:spTree>
    <p:extLst>
      <p:ext uri="{BB962C8B-B14F-4D97-AF65-F5344CB8AC3E}">
        <p14:creationId xmlns:p14="http://schemas.microsoft.com/office/powerpoint/2010/main" val="254327081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s://encrypted-tbn3.google.com/images?q=tbn:ANd9GcSjAJ5dHs4RATFFBdyR9ee3D8bVDgP7r-989s64GsLhWVd5yxuzQA"/>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362200"/>
            <a:ext cx="4267200" cy="1752600"/>
          </a:xfrm>
          <a:prstGeom prst="rect">
            <a:avLst/>
          </a:prstGeom>
          <a:noFill/>
          <a:ln>
            <a:noFill/>
          </a:ln>
        </p:spPr>
      </p:pic>
    </p:spTree>
    <p:extLst>
      <p:ext uri="{BB962C8B-B14F-4D97-AF65-F5344CB8AC3E}">
        <p14:creationId xmlns:p14="http://schemas.microsoft.com/office/powerpoint/2010/main" val="76525104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Rectangle 3"/>
          <p:cNvSpPr/>
          <p:nvPr/>
        </p:nvSpPr>
        <p:spPr>
          <a:xfrm>
            <a:off x="1066800" y="2274838"/>
            <a:ext cx="7315200" cy="1477328"/>
          </a:xfrm>
          <a:prstGeom prst="rect">
            <a:avLst/>
          </a:prstGeom>
        </p:spPr>
        <p:txBody>
          <a:bodyPr wrap="square">
            <a:spAutoFit/>
          </a:bodyPr>
          <a:lstStyle/>
          <a:p>
            <a:r>
              <a:rPr lang="en-US" b="1" dirty="0">
                <a:solidFill>
                  <a:srgbClr val="FF0000"/>
                </a:solidFill>
              </a:rPr>
              <a:t>Problem in Mapping Fragments starting at lines 6, 69: Non-Primary-Key column(s) </a:t>
            </a:r>
            <a:r>
              <a:rPr lang="en-US" b="1" dirty="0" err="1">
                <a:solidFill>
                  <a:srgbClr val="FF0000"/>
                </a:solidFill>
              </a:rPr>
              <a:t>CalendarID</a:t>
            </a:r>
            <a:r>
              <a:rPr lang="en-US" b="1" dirty="0">
                <a:solidFill>
                  <a:srgbClr val="FF0000"/>
                </a:solidFill>
              </a:rPr>
              <a:t> are being mapped in both fragments to different conceptual side properties - data inconsistency is possible because the corresponding conceptual side properties can be independently modified.</a:t>
            </a:r>
          </a:p>
        </p:txBody>
      </p:sp>
    </p:spTree>
    <p:extLst>
      <p:ext uri="{BB962C8B-B14F-4D97-AF65-F5344CB8AC3E}">
        <p14:creationId xmlns:p14="http://schemas.microsoft.com/office/powerpoint/2010/main" val="59206872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Rectangle 4"/>
          <p:cNvSpPr/>
          <p:nvPr/>
        </p:nvSpPr>
        <p:spPr>
          <a:xfrm>
            <a:off x="990600" y="2332895"/>
            <a:ext cx="7315200" cy="1477328"/>
          </a:xfrm>
          <a:prstGeom prst="rect">
            <a:avLst/>
          </a:prstGeom>
        </p:spPr>
        <p:txBody>
          <a:bodyPr wrap="square">
            <a:spAutoFit/>
          </a:bodyPr>
          <a:lstStyle/>
          <a:p>
            <a:r>
              <a:rPr lang="en-US" b="1" dirty="0">
                <a:solidFill>
                  <a:srgbClr val="FF0000"/>
                </a:solidFill>
              </a:rPr>
              <a:t>Problem </a:t>
            </a:r>
            <a:r>
              <a:rPr lang="en-US" b="1" dirty="0" err="1">
                <a:solidFill>
                  <a:srgbClr val="FF0000"/>
                </a:solidFill>
              </a:rPr>
              <a:t>i</a:t>
            </a:r>
            <a:r>
              <a:rPr lang="en-US" b="1" dirty="0">
                <a:solidFill>
                  <a:srgbClr val="FF0000"/>
                </a:solidFill>
              </a:rPr>
              <a:t> </a:t>
            </a:r>
            <a:r>
              <a:rPr lang="en-US" b="1" dirty="0" err="1">
                <a:solidFill>
                  <a:srgbClr val="FF0000"/>
                </a:solidFill>
              </a:rPr>
              <a:t>Kartlegging</a:t>
            </a:r>
            <a:r>
              <a:rPr lang="en-US" b="1" dirty="0">
                <a:solidFill>
                  <a:srgbClr val="FF0000"/>
                </a:solidFill>
              </a:rPr>
              <a:t> Fragments starter </a:t>
            </a:r>
            <a:r>
              <a:rPr lang="en-US" b="1" dirty="0" err="1">
                <a:solidFill>
                  <a:srgbClr val="FF0000"/>
                </a:solidFill>
              </a:rPr>
              <a:t>på</a:t>
            </a:r>
            <a:r>
              <a:rPr lang="en-US" b="1" dirty="0">
                <a:solidFill>
                  <a:srgbClr val="FF0000"/>
                </a:solidFill>
              </a:rPr>
              <a:t> 6 </a:t>
            </a:r>
            <a:r>
              <a:rPr lang="en-US" b="1" dirty="0" err="1">
                <a:solidFill>
                  <a:srgbClr val="FF0000"/>
                </a:solidFill>
              </a:rPr>
              <a:t>linjer</a:t>
            </a:r>
            <a:r>
              <a:rPr lang="en-US" b="1" dirty="0">
                <a:solidFill>
                  <a:srgbClr val="FF0000"/>
                </a:solidFill>
              </a:rPr>
              <a:t>, 69: </a:t>
            </a:r>
            <a:r>
              <a:rPr lang="en-US" b="1" dirty="0" err="1">
                <a:solidFill>
                  <a:srgbClr val="FF0000"/>
                </a:solidFill>
              </a:rPr>
              <a:t>Ikke</a:t>
            </a:r>
            <a:r>
              <a:rPr lang="en-US" b="1" dirty="0">
                <a:solidFill>
                  <a:srgbClr val="FF0000"/>
                </a:solidFill>
              </a:rPr>
              <a:t>-</a:t>
            </a:r>
            <a:r>
              <a:rPr lang="en-US" b="1" dirty="0" err="1">
                <a:solidFill>
                  <a:srgbClr val="FF0000"/>
                </a:solidFill>
              </a:rPr>
              <a:t>Primær</a:t>
            </a:r>
            <a:r>
              <a:rPr lang="en-US" b="1" dirty="0">
                <a:solidFill>
                  <a:srgbClr val="FF0000"/>
                </a:solidFill>
              </a:rPr>
              <a:t>-Key </a:t>
            </a:r>
            <a:r>
              <a:rPr lang="en-US" b="1" dirty="0" err="1">
                <a:solidFill>
                  <a:srgbClr val="FF0000"/>
                </a:solidFill>
              </a:rPr>
              <a:t>kolonnen</a:t>
            </a:r>
            <a:r>
              <a:rPr lang="en-US" b="1" dirty="0">
                <a:solidFill>
                  <a:srgbClr val="FF0000"/>
                </a:solidFill>
              </a:rPr>
              <a:t> (e) </a:t>
            </a:r>
            <a:r>
              <a:rPr lang="en-US" b="1" dirty="0" err="1">
                <a:solidFill>
                  <a:srgbClr val="FF0000"/>
                </a:solidFill>
              </a:rPr>
              <a:t>CalendarID</a:t>
            </a:r>
            <a:r>
              <a:rPr lang="en-US" b="1" dirty="0">
                <a:solidFill>
                  <a:srgbClr val="FF0000"/>
                </a:solidFill>
              </a:rPr>
              <a:t> </a:t>
            </a:r>
            <a:r>
              <a:rPr lang="en-US" b="1" dirty="0" err="1">
                <a:solidFill>
                  <a:srgbClr val="FF0000"/>
                </a:solidFill>
              </a:rPr>
              <a:t>blir</a:t>
            </a:r>
            <a:r>
              <a:rPr lang="en-US" b="1" dirty="0">
                <a:solidFill>
                  <a:srgbClr val="FF0000"/>
                </a:solidFill>
              </a:rPr>
              <a:t> </a:t>
            </a:r>
            <a:r>
              <a:rPr lang="en-US" b="1" dirty="0" err="1">
                <a:solidFill>
                  <a:srgbClr val="FF0000"/>
                </a:solidFill>
              </a:rPr>
              <a:t>kartlagt</a:t>
            </a:r>
            <a:r>
              <a:rPr lang="en-US" b="1" dirty="0">
                <a:solidFill>
                  <a:srgbClr val="FF0000"/>
                </a:solidFill>
              </a:rPr>
              <a:t> </a:t>
            </a:r>
            <a:r>
              <a:rPr lang="en-US" b="1" dirty="0" err="1">
                <a:solidFill>
                  <a:srgbClr val="FF0000"/>
                </a:solidFill>
              </a:rPr>
              <a:t>i</a:t>
            </a:r>
            <a:r>
              <a:rPr lang="en-US" b="1" dirty="0">
                <a:solidFill>
                  <a:srgbClr val="FF0000"/>
                </a:solidFill>
              </a:rPr>
              <a:t> </a:t>
            </a:r>
            <a:r>
              <a:rPr lang="en-US" b="1" dirty="0" err="1">
                <a:solidFill>
                  <a:srgbClr val="FF0000"/>
                </a:solidFill>
              </a:rPr>
              <a:t>begge</a:t>
            </a:r>
            <a:r>
              <a:rPr lang="en-US" b="1" dirty="0">
                <a:solidFill>
                  <a:srgbClr val="FF0000"/>
                </a:solidFill>
              </a:rPr>
              <a:t> </a:t>
            </a:r>
            <a:r>
              <a:rPr lang="en-US" b="1" dirty="0" err="1">
                <a:solidFill>
                  <a:srgbClr val="FF0000"/>
                </a:solidFill>
              </a:rPr>
              <a:t>fragmenter</a:t>
            </a:r>
            <a:r>
              <a:rPr lang="en-US" b="1" dirty="0">
                <a:solidFill>
                  <a:srgbClr val="FF0000"/>
                </a:solidFill>
              </a:rPr>
              <a:t> </a:t>
            </a:r>
            <a:r>
              <a:rPr lang="en-US" b="1" dirty="0" err="1">
                <a:solidFill>
                  <a:srgbClr val="FF0000"/>
                </a:solidFill>
              </a:rPr>
              <a:t>til</a:t>
            </a:r>
            <a:r>
              <a:rPr lang="en-US" b="1" dirty="0">
                <a:solidFill>
                  <a:srgbClr val="FF0000"/>
                </a:solidFill>
              </a:rPr>
              <a:t> </a:t>
            </a:r>
            <a:r>
              <a:rPr lang="en-US" b="1" dirty="0" err="1">
                <a:solidFill>
                  <a:srgbClr val="FF0000"/>
                </a:solidFill>
              </a:rPr>
              <a:t>ulike</a:t>
            </a:r>
            <a:r>
              <a:rPr lang="en-US" b="1" dirty="0">
                <a:solidFill>
                  <a:srgbClr val="FF0000"/>
                </a:solidFill>
              </a:rPr>
              <a:t> </a:t>
            </a:r>
            <a:r>
              <a:rPr lang="en-US" b="1" dirty="0" err="1">
                <a:solidFill>
                  <a:srgbClr val="FF0000"/>
                </a:solidFill>
              </a:rPr>
              <a:t>konseptuelle</a:t>
            </a:r>
            <a:r>
              <a:rPr lang="en-US" b="1" dirty="0">
                <a:solidFill>
                  <a:srgbClr val="FF0000"/>
                </a:solidFill>
              </a:rPr>
              <a:t> side </a:t>
            </a:r>
            <a:r>
              <a:rPr lang="en-US" b="1" dirty="0" err="1">
                <a:solidFill>
                  <a:srgbClr val="FF0000"/>
                </a:solidFill>
              </a:rPr>
              <a:t>egenskaper</a:t>
            </a:r>
            <a:r>
              <a:rPr lang="en-US" b="1" dirty="0">
                <a:solidFill>
                  <a:srgbClr val="FF0000"/>
                </a:solidFill>
              </a:rPr>
              <a:t> - data </a:t>
            </a:r>
            <a:r>
              <a:rPr lang="en-US" b="1" dirty="0" err="1">
                <a:solidFill>
                  <a:srgbClr val="FF0000"/>
                </a:solidFill>
              </a:rPr>
              <a:t>inkonsekvens</a:t>
            </a:r>
            <a:r>
              <a:rPr lang="en-US" b="1" dirty="0">
                <a:solidFill>
                  <a:srgbClr val="FF0000"/>
                </a:solidFill>
              </a:rPr>
              <a:t> </a:t>
            </a:r>
            <a:r>
              <a:rPr lang="en-US" b="1" dirty="0" err="1">
                <a:solidFill>
                  <a:srgbClr val="FF0000"/>
                </a:solidFill>
              </a:rPr>
              <a:t>er</a:t>
            </a:r>
            <a:r>
              <a:rPr lang="en-US" b="1" dirty="0">
                <a:solidFill>
                  <a:srgbClr val="FF0000"/>
                </a:solidFill>
              </a:rPr>
              <a:t> </a:t>
            </a:r>
            <a:r>
              <a:rPr lang="en-US" b="1" dirty="0" err="1">
                <a:solidFill>
                  <a:srgbClr val="FF0000"/>
                </a:solidFill>
              </a:rPr>
              <a:t>mulig</a:t>
            </a:r>
            <a:r>
              <a:rPr lang="en-US" b="1" dirty="0">
                <a:solidFill>
                  <a:srgbClr val="FF0000"/>
                </a:solidFill>
              </a:rPr>
              <a:t> </a:t>
            </a:r>
            <a:r>
              <a:rPr lang="en-US" b="1" dirty="0" err="1">
                <a:solidFill>
                  <a:srgbClr val="FF0000"/>
                </a:solidFill>
              </a:rPr>
              <a:t>fordi</a:t>
            </a:r>
            <a:r>
              <a:rPr lang="en-US" b="1" dirty="0">
                <a:solidFill>
                  <a:srgbClr val="FF0000"/>
                </a:solidFill>
              </a:rPr>
              <a:t> de </a:t>
            </a:r>
            <a:r>
              <a:rPr lang="en-US" b="1" dirty="0" err="1">
                <a:solidFill>
                  <a:srgbClr val="FF0000"/>
                </a:solidFill>
              </a:rPr>
              <a:t>tilsvarende</a:t>
            </a:r>
            <a:r>
              <a:rPr lang="en-US" b="1" dirty="0">
                <a:solidFill>
                  <a:srgbClr val="FF0000"/>
                </a:solidFill>
              </a:rPr>
              <a:t> </a:t>
            </a:r>
            <a:r>
              <a:rPr lang="en-US" b="1" dirty="0" err="1">
                <a:solidFill>
                  <a:srgbClr val="FF0000"/>
                </a:solidFill>
              </a:rPr>
              <a:t>konseptuelle</a:t>
            </a:r>
            <a:r>
              <a:rPr lang="en-US" b="1" dirty="0">
                <a:solidFill>
                  <a:srgbClr val="FF0000"/>
                </a:solidFill>
              </a:rPr>
              <a:t> </a:t>
            </a:r>
            <a:r>
              <a:rPr lang="en-US" b="1" dirty="0" err="1">
                <a:solidFill>
                  <a:srgbClr val="FF0000"/>
                </a:solidFill>
              </a:rPr>
              <a:t>sidene</a:t>
            </a:r>
            <a:r>
              <a:rPr lang="en-US" b="1" dirty="0">
                <a:solidFill>
                  <a:srgbClr val="FF0000"/>
                </a:solidFill>
              </a:rPr>
              <a:t> </a:t>
            </a:r>
            <a:r>
              <a:rPr lang="en-US" b="1" dirty="0" err="1">
                <a:solidFill>
                  <a:srgbClr val="FF0000"/>
                </a:solidFill>
              </a:rPr>
              <a:t>egenskaper</a:t>
            </a:r>
            <a:r>
              <a:rPr lang="en-US" b="1" dirty="0">
                <a:solidFill>
                  <a:srgbClr val="FF0000"/>
                </a:solidFill>
              </a:rPr>
              <a:t> </a:t>
            </a:r>
            <a:r>
              <a:rPr lang="en-US" b="1" dirty="0" err="1">
                <a:solidFill>
                  <a:srgbClr val="FF0000"/>
                </a:solidFill>
              </a:rPr>
              <a:t>kan</a:t>
            </a:r>
            <a:r>
              <a:rPr lang="en-US" b="1" dirty="0">
                <a:solidFill>
                  <a:srgbClr val="FF0000"/>
                </a:solidFill>
              </a:rPr>
              <a:t> </a:t>
            </a:r>
            <a:r>
              <a:rPr lang="en-US" b="1" dirty="0" err="1">
                <a:solidFill>
                  <a:srgbClr val="FF0000"/>
                </a:solidFill>
              </a:rPr>
              <a:t>være</a:t>
            </a:r>
            <a:r>
              <a:rPr lang="en-US" b="1" dirty="0">
                <a:solidFill>
                  <a:srgbClr val="FF0000"/>
                </a:solidFill>
              </a:rPr>
              <a:t> </a:t>
            </a:r>
            <a:r>
              <a:rPr lang="en-US" b="1" dirty="0" err="1">
                <a:solidFill>
                  <a:srgbClr val="FF0000"/>
                </a:solidFill>
              </a:rPr>
              <a:t>uavhengig</a:t>
            </a:r>
            <a:r>
              <a:rPr lang="en-US" b="1" dirty="0">
                <a:solidFill>
                  <a:srgbClr val="FF0000"/>
                </a:solidFill>
              </a:rPr>
              <a:t> </a:t>
            </a:r>
            <a:r>
              <a:rPr lang="en-US" b="1" dirty="0" err="1">
                <a:solidFill>
                  <a:srgbClr val="FF0000"/>
                </a:solidFill>
              </a:rPr>
              <a:t>endres</a:t>
            </a:r>
            <a:r>
              <a:rPr lang="en-US" b="1" dirty="0">
                <a:solidFill>
                  <a:srgbClr val="FF0000"/>
                </a:solidFill>
              </a:rPr>
              <a:t>.</a:t>
            </a:r>
          </a:p>
        </p:txBody>
      </p:sp>
    </p:spTree>
    <p:extLst>
      <p:ext uri="{BB962C8B-B14F-4D97-AF65-F5344CB8AC3E}">
        <p14:creationId xmlns:p14="http://schemas.microsoft.com/office/powerpoint/2010/main" val="256832634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244525"/>
            <a:ext cx="4572000" cy="6232475"/>
          </a:xfrm>
          <a:prstGeom prst="rect">
            <a:avLst/>
          </a:prstGeom>
        </p:spPr>
        <p:txBody>
          <a:bodyPr>
            <a:spAutoFit/>
          </a:bodyPr>
          <a:lstStyle/>
          <a:p>
            <a:r>
              <a:rPr lang="en-US" sz="300" dirty="0">
                <a:latin typeface="Consolas" pitchFamily="49" charset="0"/>
                <a:cs typeface="Consolas" pitchFamily="49" charset="0"/>
              </a:rPr>
              <a:t>&lt;?xml version="1.0" encoding="utf-8"?&gt;</a:t>
            </a:r>
          </a:p>
          <a:p>
            <a:r>
              <a:rPr lang="fr-FR" sz="300" dirty="0">
                <a:latin typeface="Consolas" pitchFamily="49" charset="0"/>
                <a:cs typeface="Consolas" pitchFamily="49" charset="0"/>
              </a:rPr>
              <a:t>&lt;</a:t>
            </a:r>
            <a:r>
              <a:rPr lang="fr-FR" sz="300" dirty="0" err="1">
                <a:latin typeface="Consolas" pitchFamily="49" charset="0"/>
                <a:cs typeface="Consolas" pitchFamily="49" charset="0"/>
              </a:rPr>
              <a:t>edmx:Edmx</a:t>
            </a:r>
            <a:r>
              <a:rPr lang="fr-FR" sz="300" dirty="0">
                <a:latin typeface="Consolas" pitchFamily="49" charset="0"/>
                <a:cs typeface="Consolas" pitchFamily="49" charset="0"/>
              </a:rPr>
              <a:t> Version="3.0" </a:t>
            </a:r>
            <a:r>
              <a:rPr lang="fr-FR" sz="300" dirty="0" err="1">
                <a:latin typeface="Consolas" pitchFamily="49" charset="0"/>
                <a:cs typeface="Consolas" pitchFamily="49" charset="0"/>
              </a:rPr>
              <a:t>xmlns:edmx</a:t>
            </a:r>
            <a:r>
              <a:rPr lang="fr-FR" sz="300" dirty="0">
                <a:latin typeface="Consolas" pitchFamily="49" charset="0"/>
                <a:cs typeface="Consolas" pitchFamily="49" charset="0"/>
              </a:rPr>
              <a:t>="http://schemas.microsoft.com/ado/2009/11/</a:t>
            </a:r>
            <a:r>
              <a:rPr lang="fr-FR" sz="300" dirty="0" err="1">
                <a:latin typeface="Consolas" pitchFamily="49" charset="0"/>
                <a:cs typeface="Consolas" pitchFamily="49" charset="0"/>
              </a:rPr>
              <a:t>edmx</a:t>
            </a:r>
            <a:r>
              <a:rPr lang="fr-FR" sz="300" dirty="0">
                <a:latin typeface="Consolas" pitchFamily="49" charset="0"/>
                <a:cs typeface="Consolas" pitchFamily="49" charset="0"/>
              </a:rPr>
              <a:t>"&gt;</a:t>
            </a:r>
          </a:p>
          <a:p>
            <a:r>
              <a:rPr lang="en-US" sz="300" dirty="0">
                <a:latin typeface="Consolas" pitchFamily="49" charset="0"/>
                <a:cs typeface="Consolas" pitchFamily="49" charset="0"/>
              </a:rPr>
              <a:t>  &lt;!-- EF Runtime content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edmx:Runtime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 SSDL content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edmx:StorageModels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&lt;Schema Namespace="Model1.Store" Alias="Self" Provider="</a:t>
            </a:r>
            <a:r>
              <a:rPr lang="en-US" sz="300" dirty="0" err="1">
                <a:latin typeface="Consolas" pitchFamily="49" charset="0"/>
                <a:cs typeface="Consolas" pitchFamily="49" charset="0"/>
              </a:rPr>
              <a:t>System.Data.SqlClient</a:t>
            </a:r>
            <a:r>
              <a:rPr lang="en-US" sz="300" dirty="0">
                <a:latin typeface="Consolas" pitchFamily="49" charset="0"/>
                <a:cs typeface="Consolas" pitchFamily="49" charset="0"/>
              </a:rPr>
              <a:t>" </a:t>
            </a:r>
            <a:r>
              <a:rPr lang="en-US" sz="300" dirty="0" err="1">
                <a:latin typeface="Consolas" pitchFamily="49" charset="0"/>
                <a:cs typeface="Consolas" pitchFamily="49" charset="0"/>
              </a:rPr>
              <a:t>ProviderManifestToken</a:t>
            </a:r>
            <a:r>
              <a:rPr lang="en-US" sz="300" dirty="0">
                <a:latin typeface="Consolas" pitchFamily="49" charset="0"/>
                <a:cs typeface="Consolas" pitchFamily="49" charset="0"/>
              </a:rPr>
              <a:t>="2008" </a:t>
            </a:r>
            <a:r>
              <a:rPr lang="en-US" sz="300" dirty="0" err="1">
                <a:latin typeface="Consolas" pitchFamily="49" charset="0"/>
                <a:cs typeface="Consolas" pitchFamily="49" charset="0"/>
              </a:rPr>
              <a:t>xmlns:store</a:t>
            </a:r>
            <a:r>
              <a:rPr lang="en-US" sz="300" dirty="0">
                <a:latin typeface="Consolas" pitchFamily="49" charset="0"/>
                <a:cs typeface="Consolas" pitchFamily="49" charset="0"/>
              </a:rPr>
              <a:t>="http://schemas.microsoft.com/ado/2007/12/</a:t>
            </a:r>
            <a:r>
              <a:rPr lang="en-US" sz="300" dirty="0" err="1">
                <a:latin typeface="Consolas" pitchFamily="49" charset="0"/>
                <a:cs typeface="Consolas" pitchFamily="49" charset="0"/>
              </a:rPr>
              <a:t>edm</a:t>
            </a:r>
            <a:r>
              <a:rPr lang="en-US" sz="300" dirty="0">
                <a:latin typeface="Consolas" pitchFamily="49" charset="0"/>
                <a:cs typeface="Consolas" pitchFamily="49" charset="0"/>
              </a:rPr>
              <a:t>/</a:t>
            </a:r>
            <a:r>
              <a:rPr lang="en-US" sz="300" dirty="0" err="1">
                <a:latin typeface="Consolas" pitchFamily="49" charset="0"/>
                <a:cs typeface="Consolas" pitchFamily="49" charset="0"/>
              </a:rPr>
              <a:t>EntityStoreSchemaGenerator</a:t>
            </a:r>
            <a:r>
              <a:rPr lang="en-US" sz="300" dirty="0">
                <a:latin typeface="Consolas" pitchFamily="49" charset="0"/>
                <a:cs typeface="Consolas" pitchFamily="49" charset="0"/>
              </a:rPr>
              <a:t>" </a:t>
            </a:r>
            <a:r>
              <a:rPr lang="en-US" sz="300" dirty="0" err="1">
                <a:latin typeface="Consolas" pitchFamily="49" charset="0"/>
                <a:cs typeface="Consolas" pitchFamily="49" charset="0"/>
              </a:rPr>
              <a:t>xmlns</a:t>
            </a:r>
            <a:r>
              <a:rPr lang="en-US" sz="300" dirty="0">
                <a:latin typeface="Consolas" pitchFamily="49" charset="0"/>
                <a:cs typeface="Consolas" pitchFamily="49" charset="0"/>
              </a:rPr>
              <a:t>="http://schemas.microsoft.com/ado/2009/11/</a:t>
            </a:r>
            <a:r>
              <a:rPr lang="en-US" sz="300" dirty="0" err="1">
                <a:latin typeface="Consolas" pitchFamily="49" charset="0"/>
                <a:cs typeface="Consolas" pitchFamily="49" charset="0"/>
              </a:rPr>
              <a:t>edm</a:t>
            </a:r>
            <a:r>
              <a:rPr lang="en-US" sz="300" dirty="0">
                <a:latin typeface="Consolas" pitchFamily="49" charset="0"/>
                <a:cs typeface="Consolas" pitchFamily="49" charset="0"/>
              </a:rPr>
              <a:t>/</a:t>
            </a:r>
            <a:r>
              <a:rPr lang="en-US" sz="300" dirty="0" err="1">
                <a:latin typeface="Consolas" pitchFamily="49" charset="0"/>
                <a:cs typeface="Consolas" pitchFamily="49" charset="0"/>
              </a:rPr>
              <a:t>ssdl</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a:t>
            </a:r>
            <a:r>
              <a:rPr lang="en-US" sz="300" dirty="0">
                <a:latin typeface="Consolas" pitchFamily="49" charset="0"/>
                <a:cs typeface="Consolas" pitchFamily="49" charset="0"/>
              </a:rPr>
              <a:t> Name="Model1StoreContainer"&gt;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 Name="Employees" </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="Model1.Store.Employees" </a:t>
            </a:r>
            <a:r>
              <a:rPr lang="en-US" sz="300" dirty="0" err="1">
                <a:latin typeface="Consolas" pitchFamily="49" charset="0"/>
                <a:cs typeface="Consolas" pitchFamily="49" charset="0"/>
              </a:rPr>
              <a:t>store:Type</a:t>
            </a:r>
            <a:r>
              <a:rPr lang="en-US" sz="300" dirty="0">
                <a:latin typeface="Consolas" pitchFamily="49" charset="0"/>
                <a:cs typeface="Consolas" pitchFamily="49" charset="0"/>
              </a:rPr>
              <a:t>="Tables" Schema="</a:t>
            </a:r>
            <a:r>
              <a:rPr lang="en-US" sz="300" dirty="0" err="1">
                <a:latin typeface="Consolas" pitchFamily="49" charset="0"/>
                <a:cs typeface="Consolas" pitchFamily="49" charset="0"/>
              </a:rPr>
              <a:t>dbo</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 Name="Departments" </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="Model1.Store.Departments" </a:t>
            </a:r>
            <a:r>
              <a:rPr lang="en-US" sz="300" dirty="0" err="1">
                <a:latin typeface="Consolas" pitchFamily="49" charset="0"/>
                <a:cs typeface="Consolas" pitchFamily="49" charset="0"/>
              </a:rPr>
              <a:t>store:Type</a:t>
            </a:r>
            <a:r>
              <a:rPr lang="en-US" sz="300" dirty="0">
                <a:latin typeface="Consolas" pitchFamily="49" charset="0"/>
                <a:cs typeface="Consolas" pitchFamily="49" charset="0"/>
              </a:rPr>
              <a:t>="Tables" Schema="</a:t>
            </a:r>
            <a:r>
              <a:rPr lang="en-US" sz="300" dirty="0" err="1">
                <a:latin typeface="Consolas" pitchFamily="49" charset="0"/>
                <a:cs typeface="Consolas" pitchFamily="49" charset="0"/>
              </a:rPr>
              <a:t>dbo</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a:t>
            </a:r>
            <a:r>
              <a:rPr lang="en-US" sz="300" dirty="0">
                <a:latin typeface="Consolas" pitchFamily="49" charset="0"/>
                <a:cs typeface="Consolas" pitchFamily="49" charset="0"/>
              </a:rPr>
              <a:t> Name="</a:t>
            </a:r>
            <a:r>
              <a:rPr lang="en-US" sz="300" dirty="0" err="1">
                <a:latin typeface="Consolas" pitchFamily="49" charset="0"/>
                <a:cs typeface="Consolas" pitchFamily="49" charset="0"/>
              </a:rPr>
              <a:t>EmployeeDepartment</a:t>
            </a:r>
            <a:r>
              <a:rPr lang="en-US" sz="300" dirty="0">
                <a:latin typeface="Consolas" pitchFamily="49" charset="0"/>
                <a:cs typeface="Consolas" pitchFamily="49" charset="0"/>
              </a:rPr>
              <a:t>" Association="Model1.Store.EmployeeDepartment"&gt;</a:t>
            </a:r>
          </a:p>
          <a:p>
            <a:r>
              <a:rPr lang="en-US" sz="300" dirty="0">
                <a:latin typeface="Consolas" pitchFamily="49" charset="0"/>
                <a:cs typeface="Consolas" pitchFamily="49" charset="0"/>
              </a:rPr>
              <a:t>      &lt;End Role="Employee" </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="Employees" /&gt;</a:t>
            </a:r>
          </a:p>
          <a:p>
            <a:r>
              <a:rPr lang="en-US" sz="300" dirty="0">
                <a:latin typeface="Consolas" pitchFamily="49" charset="0"/>
                <a:cs typeface="Consolas" pitchFamily="49" charset="0"/>
              </a:rPr>
              <a:t>      &lt;End Role="Department" </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="Departments"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 Name="Employees"&gt;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Name="Id" /&gt;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&lt;Property Name="Id" Type="</a:t>
            </a:r>
            <a:r>
              <a:rPr lang="en-US" sz="300" dirty="0" err="1">
                <a:latin typeface="Consolas" pitchFamily="49" charset="0"/>
                <a:cs typeface="Consolas" pitchFamily="49" charset="0"/>
              </a:rPr>
              <a:t>int</a:t>
            </a:r>
            <a:r>
              <a:rPr lang="en-US" sz="300" dirty="0">
                <a:latin typeface="Consolas" pitchFamily="49" charset="0"/>
                <a:cs typeface="Consolas" pitchFamily="49" charset="0"/>
              </a:rPr>
              <a:t>" </a:t>
            </a:r>
            <a:r>
              <a:rPr lang="en-US" sz="300" dirty="0" err="1">
                <a:latin typeface="Consolas" pitchFamily="49" charset="0"/>
                <a:cs typeface="Consolas" pitchFamily="49" charset="0"/>
              </a:rPr>
              <a:t>StoreGeneratedPattern</a:t>
            </a:r>
            <a:r>
              <a:rPr lang="en-US" sz="300" dirty="0">
                <a:latin typeface="Consolas" pitchFamily="49" charset="0"/>
                <a:cs typeface="Consolas" pitchFamily="49" charset="0"/>
              </a:rPr>
              <a:t>="Identity"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Name="Name" Type="</a:t>
            </a:r>
            <a:r>
              <a:rPr lang="en-US" sz="300" dirty="0" err="1">
                <a:latin typeface="Consolas" pitchFamily="49" charset="0"/>
                <a:cs typeface="Consolas" pitchFamily="49" charset="0"/>
              </a:rPr>
              <a:t>nvarchar</a:t>
            </a:r>
            <a:r>
              <a:rPr lang="en-US" sz="300" dirty="0">
                <a:latin typeface="Consolas" pitchFamily="49" charset="0"/>
                <a:cs typeface="Consolas" pitchFamily="49" charset="0"/>
              </a:rPr>
              <a:t>(max)"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Name="Salary" Type="</a:t>
            </a:r>
            <a:r>
              <a:rPr lang="en-US" sz="300" dirty="0" err="1">
                <a:latin typeface="Consolas" pitchFamily="49" charset="0"/>
                <a:cs typeface="Consolas" pitchFamily="49" charset="0"/>
              </a:rPr>
              <a:t>nvarchar</a:t>
            </a:r>
            <a:r>
              <a:rPr lang="en-US" sz="300" dirty="0">
                <a:latin typeface="Consolas" pitchFamily="49" charset="0"/>
                <a:cs typeface="Consolas" pitchFamily="49" charset="0"/>
              </a:rPr>
              <a:t>(max)"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Name="</a:t>
            </a:r>
            <a:r>
              <a:rPr lang="en-US" sz="300" dirty="0" err="1">
                <a:latin typeface="Consolas" pitchFamily="49" charset="0"/>
                <a:cs typeface="Consolas" pitchFamily="49" charset="0"/>
              </a:rPr>
              <a:t>HireDate</a:t>
            </a:r>
            <a:r>
              <a:rPr lang="en-US" sz="300" dirty="0">
                <a:latin typeface="Consolas" pitchFamily="49" charset="0"/>
                <a:cs typeface="Consolas" pitchFamily="49" charset="0"/>
              </a:rPr>
              <a:t>" Type="</a:t>
            </a:r>
            <a:r>
              <a:rPr lang="en-US" sz="300" dirty="0" err="1">
                <a:latin typeface="Consolas" pitchFamily="49" charset="0"/>
                <a:cs typeface="Consolas" pitchFamily="49" charset="0"/>
              </a:rPr>
              <a:t>nvarchar</a:t>
            </a:r>
            <a:r>
              <a:rPr lang="en-US" sz="300" dirty="0">
                <a:latin typeface="Consolas" pitchFamily="49" charset="0"/>
                <a:cs typeface="Consolas" pitchFamily="49" charset="0"/>
              </a:rPr>
              <a:t>(max)"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Name="</a:t>
            </a:r>
            <a:r>
              <a:rPr lang="en-US" sz="300" dirty="0" err="1">
                <a:latin typeface="Consolas" pitchFamily="49" charset="0"/>
                <a:cs typeface="Consolas" pitchFamily="49" charset="0"/>
              </a:rPr>
              <a:t>EmployeeDepartment_Employee_Id</a:t>
            </a:r>
            <a:r>
              <a:rPr lang="en-US" sz="300" dirty="0">
                <a:latin typeface="Consolas" pitchFamily="49" charset="0"/>
                <a:cs typeface="Consolas" pitchFamily="49" charset="0"/>
              </a:rPr>
              <a:t>" Type="</a:t>
            </a:r>
            <a:r>
              <a:rPr lang="en-US" sz="300" dirty="0" err="1">
                <a:latin typeface="Consolas" pitchFamily="49" charset="0"/>
                <a:cs typeface="Consolas" pitchFamily="49" charset="0"/>
              </a:rPr>
              <a:t>int</a:t>
            </a:r>
            <a:r>
              <a:rPr lang="en-US" sz="300" dirty="0">
                <a:latin typeface="Consolas" pitchFamily="49" charset="0"/>
                <a:cs typeface="Consolas" pitchFamily="49" charset="0"/>
              </a:rPr>
              <a:t>"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 Name="Departments"&gt;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Name="Id" /&gt;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&lt;Property Name="Id" Type="</a:t>
            </a:r>
            <a:r>
              <a:rPr lang="en-US" sz="300" dirty="0" err="1">
                <a:latin typeface="Consolas" pitchFamily="49" charset="0"/>
                <a:cs typeface="Consolas" pitchFamily="49" charset="0"/>
              </a:rPr>
              <a:t>int</a:t>
            </a:r>
            <a:r>
              <a:rPr lang="en-US" sz="300" dirty="0">
                <a:latin typeface="Consolas" pitchFamily="49" charset="0"/>
                <a:cs typeface="Consolas" pitchFamily="49" charset="0"/>
              </a:rPr>
              <a:t>" </a:t>
            </a:r>
            <a:r>
              <a:rPr lang="en-US" sz="300" dirty="0" err="1">
                <a:latin typeface="Consolas" pitchFamily="49" charset="0"/>
                <a:cs typeface="Consolas" pitchFamily="49" charset="0"/>
              </a:rPr>
              <a:t>StoreGeneratedPattern</a:t>
            </a:r>
            <a:r>
              <a:rPr lang="en-US" sz="300" dirty="0">
                <a:latin typeface="Consolas" pitchFamily="49" charset="0"/>
                <a:cs typeface="Consolas" pitchFamily="49" charset="0"/>
              </a:rPr>
              <a:t>="Identity"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Name="Name" Type="</a:t>
            </a:r>
            <a:r>
              <a:rPr lang="en-US" sz="300" dirty="0" err="1">
                <a:latin typeface="Consolas" pitchFamily="49" charset="0"/>
                <a:cs typeface="Consolas" pitchFamily="49" charset="0"/>
              </a:rPr>
              <a:t>nvarchar</a:t>
            </a:r>
            <a:r>
              <a:rPr lang="en-US" sz="300" dirty="0">
                <a:latin typeface="Consolas" pitchFamily="49" charset="0"/>
                <a:cs typeface="Consolas" pitchFamily="49" charset="0"/>
              </a:rPr>
              <a:t>(max)"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&lt;Association Name="</a:t>
            </a:r>
            <a:r>
              <a:rPr lang="en-US" sz="300" dirty="0" err="1">
                <a:latin typeface="Consolas" pitchFamily="49" charset="0"/>
                <a:cs typeface="Consolas" pitchFamily="49" charset="0"/>
              </a:rPr>
              <a:t>EmployeeDepartment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&lt;End Role="Employee" Type="Model1.Store.Employees" Multiplicity="*" /&gt;</a:t>
            </a:r>
          </a:p>
          <a:p>
            <a:r>
              <a:rPr lang="en-US" sz="300" dirty="0">
                <a:latin typeface="Consolas" pitchFamily="49" charset="0"/>
                <a:cs typeface="Consolas" pitchFamily="49" charset="0"/>
              </a:rPr>
              <a:t>    &lt;End Role="Department" Type="Model1.Store.Departments" Multiplicity="1"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ReferentialConstraint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&lt;Principal Role="Department"&gt;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Name="Id" /&gt;</a:t>
            </a:r>
          </a:p>
          <a:p>
            <a:r>
              <a:rPr lang="en-US" sz="300" dirty="0">
                <a:latin typeface="Consolas" pitchFamily="49" charset="0"/>
                <a:cs typeface="Consolas" pitchFamily="49" charset="0"/>
              </a:rPr>
              <a:t>      &lt;/Principal&gt;</a:t>
            </a:r>
          </a:p>
          <a:p>
            <a:r>
              <a:rPr lang="en-US" sz="300" dirty="0">
                <a:latin typeface="Consolas" pitchFamily="49" charset="0"/>
                <a:cs typeface="Consolas" pitchFamily="49" charset="0"/>
              </a:rPr>
              <a:t>      &lt;Dependent Role="Employee"&gt;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a:t>
            </a:r>
            <a:r>
              <a:rPr lang="en-US" sz="300" dirty="0" err="1">
                <a:latin typeface="Consolas" pitchFamily="49" charset="0"/>
                <a:cs typeface="Consolas" pitchFamily="49" charset="0"/>
              </a:rPr>
              <a:t>EmployeeDepartment_Employee_Id</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&lt;/Dependent&gt;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ReferentialConstraint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&lt;/Association&gt;</a:t>
            </a:r>
          </a:p>
          <a:p>
            <a:r>
              <a:rPr lang="en-US" sz="300" dirty="0">
                <a:latin typeface="Consolas" pitchFamily="49" charset="0"/>
                <a:cs typeface="Consolas" pitchFamily="49" charset="0"/>
              </a:rPr>
              <a:t>&lt;/Schema&gt;&lt;/</a:t>
            </a:r>
            <a:r>
              <a:rPr lang="en-US" sz="300" dirty="0" err="1">
                <a:latin typeface="Consolas" pitchFamily="49" charset="0"/>
                <a:cs typeface="Consolas" pitchFamily="49" charset="0"/>
              </a:rPr>
              <a:t>edmx:StorageModels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 CSDL content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edmx:ConceptualModels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&lt;Schema </a:t>
            </a:r>
            <a:r>
              <a:rPr lang="en-US" sz="300" dirty="0" err="1">
                <a:latin typeface="Consolas" pitchFamily="49" charset="0"/>
                <a:cs typeface="Consolas" pitchFamily="49" charset="0"/>
              </a:rPr>
              <a:t>xmlns</a:t>
            </a:r>
            <a:r>
              <a:rPr lang="en-US" sz="300" dirty="0">
                <a:latin typeface="Consolas" pitchFamily="49" charset="0"/>
                <a:cs typeface="Consolas" pitchFamily="49" charset="0"/>
              </a:rPr>
              <a:t>="http://schemas.microsoft.com/ado/2009/11/</a:t>
            </a:r>
            <a:r>
              <a:rPr lang="en-US" sz="300" dirty="0" err="1">
                <a:latin typeface="Consolas" pitchFamily="49" charset="0"/>
                <a:cs typeface="Consolas" pitchFamily="49" charset="0"/>
              </a:rPr>
              <a:t>edm</a:t>
            </a:r>
            <a:r>
              <a:rPr lang="en-US" sz="300" dirty="0">
                <a:latin typeface="Consolas" pitchFamily="49" charset="0"/>
                <a:cs typeface="Consolas" pitchFamily="49" charset="0"/>
              </a:rPr>
              <a:t>" </a:t>
            </a:r>
            <a:r>
              <a:rPr lang="en-US" sz="300" dirty="0" err="1">
                <a:latin typeface="Consolas" pitchFamily="49" charset="0"/>
                <a:cs typeface="Consolas" pitchFamily="49" charset="0"/>
              </a:rPr>
              <a:t>xmlns:cg</a:t>
            </a:r>
            <a:r>
              <a:rPr lang="en-US" sz="300" dirty="0">
                <a:latin typeface="Consolas" pitchFamily="49" charset="0"/>
                <a:cs typeface="Consolas" pitchFamily="49" charset="0"/>
              </a:rPr>
              <a:t>="http://schemas.microsoft.com/ado/2006/04/</a:t>
            </a:r>
            <a:r>
              <a:rPr lang="en-US" sz="300" dirty="0" err="1">
                <a:latin typeface="Consolas" pitchFamily="49" charset="0"/>
                <a:cs typeface="Consolas" pitchFamily="49" charset="0"/>
              </a:rPr>
              <a:t>codegeneration</a:t>
            </a:r>
            <a:r>
              <a:rPr lang="en-US" sz="300" dirty="0">
                <a:latin typeface="Consolas" pitchFamily="49" charset="0"/>
                <a:cs typeface="Consolas" pitchFamily="49" charset="0"/>
              </a:rPr>
              <a:t>" </a:t>
            </a:r>
            <a:r>
              <a:rPr lang="en-US" sz="300" dirty="0" err="1">
                <a:latin typeface="Consolas" pitchFamily="49" charset="0"/>
                <a:cs typeface="Consolas" pitchFamily="49" charset="0"/>
              </a:rPr>
              <a:t>xmlns:store</a:t>
            </a:r>
            <a:r>
              <a:rPr lang="en-US" sz="300" dirty="0">
                <a:latin typeface="Consolas" pitchFamily="49" charset="0"/>
                <a:cs typeface="Consolas" pitchFamily="49" charset="0"/>
              </a:rPr>
              <a:t>="http://schemas.microsoft.com/ado/2007/12/</a:t>
            </a:r>
            <a:r>
              <a:rPr lang="en-US" sz="300" dirty="0" err="1">
                <a:latin typeface="Consolas" pitchFamily="49" charset="0"/>
                <a:cs typeface="Consolas" pitchFamily="49" charset="0"/>
              </a:rPr>
              <a:t>edm</a:t>
            </a:r>
            <a:r>
              <a:rPr lang="en-US" sz="300" dirty="0">
                <a:latin typeface="Consolas" pitchFamily="49" charset="0"/>
                <a:cs typeface="Consolas" pitchFamily="49" charset="0"/>
              </a:rPr>
              <a:t>/</a:t>
            </a:r>
            <a:r>
              <a:rPr lang="en-US" sz="300" dirty="0" err="1">
                <a:latin typeface="Consolas" pitchFamily="49" charset="0"/>
                <a:cs typeface="Consolas" pitchFamily="49" charset="0"/>
              </a:rPr>
              <a:t>EntityStoreSchemaGenerator</a:t>
            </a:r>
            <a:r>
              <a:rPr lang="en-US" sz="300" dirty="0">
                <a:latin typeface="Consolas" pitchFamily="49" charset="0"/>
                <a:cs typeface="Consolas" pitchFamily="49" charset="0"/>
              </a:rPr>
              <a:t>" Namespace="Model1" Alias="Self" </a:t>
            </a:r>
            <a:r>
              <a:rPr lang="en-US" sz="300" dirty="0" err="1">
                <a:latin typeface="Consolas" pitchFamily="49" charset="0"/>
                <a:cs typeface="Consolas" pitchFamily="49" charset="0"/>
              </a:rPr>
              <a:t>xmlns:annotation</a:t>
            </a:r>
            <a:r>
              <a:rPr lang="en-US" sz="300" dirty="0">
                <a:latin typeface="Consolas" pitchFamily="49" charset="0"/>
                <a:cs typeface="Consolas" pitchFamily="49" charset="0"/>
              </a:rPr>
              <a:t>="http://schemas.microsoft.com/ado/2009/02/</a:t>
            </a:r>
            <a:r>
              <a:rPr lang="en-US" sz="300" dirty="0" err="1">
                <a:latin typeface="Consolas" pitchFamily="49" charset="0"/>
                <a:cs typeface="Consolas" pitchFamily="49" charset="0"/>
              </a:rPr>
              <a:t>edm</a:t>
            </a:r>
            <a:r>
              <a:rPr lang="en-US" sz="300" dirty="0">
                <a:latin typeface="Consolas" pitchFamily="49" charset="0"/>
                <a:cs typeface="Consolas" pitchFamily="49" charset="0"/>
              </a:rPr>
              <a:t>/annotation" </a:t>
            </a:r>
            <a:r>
              <a:rPr lang="en-US" sz="300" dirty="0" err="1">
                <a:latin typeface="Consolas" pitchFamily="49" charset="0"/>
                <a:cs typeface="Consolas" pitchFamily="49" charset="0"/>
              </a:rPr>
              <a:t>annotation:UseStrongSpatialTypes</a:t>
            </a:r>
            <a:r>
              <a:rPr lang="en-US" sz="300" dirty="0">
                <a:latin typeface="Consolas" pitchFamily="49" charset="0"/>
                <a:cs typeface="Consolas" pitchFamily="49" charset="0"/>
              </a:rPr>
              <a:t>="false"&gt;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a:t>
            </a:r>
            <a:r>
              <a:rPr lang="en-US" sz="300" dirty="0">
                <a:latin typeface="Consolas" pitchFamily="49" charset="0"/>
                <a:cs typeface="Consolas" pitchFamily="49" charset="0"/>
              </a:rPr>
              <a:t> Name="Model1Container" </a:t>
            </a:r>
            <a:r>
              <a:rPr lang="en-US" sz="300" dirty="0" err="1">
                <a:latin typeface="Consolas" pitchFamily="49" charset="0"/>
                <a:cs typeface="Consolas" pitchFamily="49" charset="0"/>
              </a:rPr>
              <a:t>annotation:LazyLoadingEnabled</a:t>
            </a:r>
            <a:r>
              <a:rPr lang="en-US" sz="300" dirty="0">
                <a:latin typeface="Consolas" pitchFamily="49" charset="0"/>
                <a:cs typeface="Consolas" pitchFamily="49" charset="0"/>
              </a:rPr>
              <a:t>="true"&gt;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 Name="Employees" </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="Model1.Employee"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 Name="Departments" </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="Model1.Department"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a:t>
            </a:r>
            <a:r>
              <a:rPr lang="en-US" sz="300" dirty="0">
                <a:latin typeface="Consolas" pitchFamily="49" charset="0"/>
                <a:cs typeface="Consolas" pitchFamily="49" charset="0"/>
              </a:rPr>
              <a:t> Name="</a:t>
            </a:r>
            <a:r>
              <a:rPr lang="en-US" sz="300" dirty="0" err="1">
                <a:latin typeface="Consolas" pitchFamily="49" charset="0"/>
                <a:cs typeface="Consolas" pitchFamily="49" charset="0"/>
              </a:rPr>
              <a:t>EmployeeDepartment</a:t>
            </a:r>
            <a:r>
              <a:rPr lang="en-US" sz="300" dirty="0">
                <a:latin typeface="Consolas" pitchFamily="49" charset="0"/>
                <a:cs typeface="Consolas" pitchFamily="49" charset="0"/>
              </a:rPr>
              <a:t>" Association="Model1.EmployeeDepartment"&gt;</a:t>
            </a:r>
          </a:p>
          <a:p>
            <a:r>
              <a:rPr lang="en-US" sz="300" dirty="0">
                <a:latin typeface="Consolas" pitchFamily="49" charset="0"/>
                <a:cs typeface="Consolas" pitchFamily="49" charset="0"/>
              </a:rPr>
              <a:t>            &lt;End Role="Employee" </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="Employees" /&gt;</a:t>
            </a:r>
          </a:p>
          <a:p>
            <a:r>
              <a:rPr lang="en-US" sz="300" dirty="0">
                <a:latin typeface="Consolas" pitchFamily="49" charset="0"/>
                <a:cs typeface="Consolas" pitchFamily="49" charset="0"/>
              </a:rPr>
              <a:t>            &lt;End Role="Department" </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="Departments"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 Name="Employee"&gt;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Name="Id" /&gt;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&lt;Property Type="Int32" Name="Id"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a:t>
            </a:r>
            <a:r>
              <a:rPr lang="en-US" sz="300" dirty="0" err="1">
                <a:latin typeface="Consolas" pitchFamily="49" charset="0"/>
                <a:cs typeface="Consolas" pitchFamily="49" charset="0"/>
              </a:rPr>
              <a:t>annotation:StoreGeneratedPattern</a:t>
            </a:r>
            <a:r>
              <a:rPr lang="en-US" sz="300" dirty="0">
                <a:latin typeface="Consolas" pitchFamily="49" charset="0"/>
                <a:cs typeface="Consolas" pitchFamily="49" charset="0"/>
              </a:rPr>
              <a:t>="Identity" /&gt;</a:t>
            </a:r>
          </a:p>
          <a:p>
            <a:r>
              <a:rPr lang="en-US" sz="300" dirty="0">
                <a:latin typeface="Consolas" pitchFamily="49" charset="0"/>
                <a:cs typeface="Consolas" pitchFamily="49" charset="0"/>
              </a:rPr>
              <a:t>          &lt;Property Type="String" Name="Name"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Type="String" Name="Salary"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Type="String" Name="</a:t>
            </a:r>
            <a:r>
              <a:rPr lang="en-US" sz="300" dirty="0" err="1">
                <a:latin typeface="Consolas" pitchFamily="49" charset="0"/>
                <a:cs typeface="Consolas" pitchFamily="49" charset="0"/>
              </a:rPr>
              <a:t>HireDate</a:t>
            </a:r>
            <a:r>
              <a:rPr lang="en-US" sz="300" dirty="0">
                <a:latin typeface="Consolas" pitchFamily="49" charset="0"/>
                <a:cs typeface="Consolas" pitchFamily="49" charset="0"/>
              </a:rPr>
              <a:t>"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 Name="Department"&gt;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Name="Id" /&gt;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&lt;Property Type="Int32" Name="Id"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a:t>
            </a:r>
            <a:r>
              <a:rPr lang="en-US" sz="300" dirty="0" err="1">
                <a:latin typeface="Consolas" pitchFamily="49" charset="0"/>
                <a:cs typeface="Consolas" pitchFamily="49" charset="0"/>
              </a:rPr>
              <a:t>annotation:StoreGeneratedPattern</a:t>
            </a:r>
            <a:r>
              <a:rPr lang="en-US" sz="300" dirty="0">
                <a:latin typeface="Consolas" pitchFamily="49" charset="0"/>
                <a:cs typeface="Consolas" pitchFamily="49" charset="0"/>
              </a:rPr>
              <a:t>="Identity" /&gt;</a:t>
            </a:r>
          </a:p>
          <a:p>
            <a:r>
              <a:rPr lang="en-US" sz="300" dirty="0">
                <a:latin typeface="Consolas" pitchFamily="49" charset="0"/>
                <a:cs typeface="Consolas" pitchFamily="49" charset="0"/>
              </a:rPr>
              <a:t>          &lt;Property Type="String" Name="Name"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NavigationProperty</a:t>
            </a:r>
            <a:r>
              <a:rPr lang="en-US" sz="300" dirty="0">
                <a:latin typeface="Consolas" pitchFamily="49" charset="0"/>
                <a:cs typeface="Consolas" pitchFamily="49" charset="0"/>
              </a:rPr>
              <a:t> Name="Employees" Relationship="Model1.EmployeeDepartment" </a:t>
            </a:r>
            <a:r>
              <a:rPr lang="en-US" sz="300" dirty="0" err="1">
                <a:latin typeface="Consolas" pitchFamily="49" charset="0"/>
                <a:cs typeface="Consolas" pitchFamily="49" charset="0"/>
              </a:rPr>
              <a:t>FromRole</a:t>
            </a:r>
            <a:r>
              <a:rPr lang="en-US" sz="300" dirty="0">
                <a:latin typeface="Consolas" pitchFamily="49" charset="0"/>
                <a:cs typeface="Consolas" pitchFamily="49" charset="0"/>
              </a:rPr>
              <a:t>="Department" </a:t>
            </a:r>
            <a:r>
              <a:rPr lang="en-US" sz="300" dirty="0" err="1">
                <a:latin typeface="Consolas" pitchFamily="49" charset="0"/>
                <a:cs typeface="Consolas" pitchFamily="49" charset="0"/>
              </a:rPr>
              <a:t>ToRole</a:t>
            </a:r>
            <a:r>
              <a:rPr lang="en-US" sz="300" dirty="0">
                <a:latin typeface="Consolas" pitchFamily="49" charset="0"/>
                <a:cs typeface="Consolas" pitchFamily="49" charset="0"/>
              </a:rPr>
              <a:t>="Employee"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&lt;Association Name="</a:t>
            </a:r>
            <a:r>
              <a:rPr lang="en-US" sz="300" dirty="0" err="1">
                <a:latin typeface="Consolas" pitchFamily="49" charset="0"/>
                <a:cs typeface="Consolas" pitchFamily="49" charset="0"/>
              </a:rPr>
              <a:t>EmployeeDepartment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&lt;End Type="Model1.Employee" Role="Employee" Multiplicity="*" /&gt;</a:t>
            </a:r>
          </a:p>
          <a:p>
            <a:r>
              <a:rPr lang="en-US" sz="300" dirty="0">
                <a:latin typeface="Consolas" pitchFamily="49" charset="0"/>
                <a:cs typeface="Consolas" pitchFamily="49" charset="0"/>
              </a:rPr>
              <a:t>          &lt;End Type="Model1.Department" Role="Department" Multiplicity="1" /&gt;</a:t>
            </a:r>
          </a:p>
          <a:p>
            <a:r>
              <a:rPr lang="en-US" sz="300" dirty="0">
                <a:latin typeface="Consolas" pitchFamily="49" charset="0"/>
                <a:cs typeface="Consolas" pitchFamily="49" charset="0"/>
              </a:rPr>
              <a:t>        &lt;/Association&gt;</a:t>
            </a:r>
          </a:p>
          <a:p>
            <a:r>
              <a:rPr lang="en-US" sz="300" dirty="0">
                <a:latin typeface="Consolas" pitchFamily="49" charset="0"/>
                <a:cs typeface="Consolas" pitchFamily="49" charset="0"/>
              </a:rPr>
              <a:t>      &lt;/Schema&gt;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edmx:ConceptualModels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 C-S mapping content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edmx:Mappings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&lt;Mapping Space="C-S" </a:t>
            </a:r>
            <a:r>
              <a:rPr lang="en-US" sz="300" dirty="0" err="1">
                <a:latin typeface="Consolas" pitchFamily="49" charset="0"/>
                <a:cs typeface="Consolas" pitchFamily="49" charset="0"/>
              </a:rPr>
              <a:t>xmlns</a:t>
            </a:r>
            <a:r>
              <a:rPr lang="en-US" sz="300" dirty="0">
                <a:latin typeface="Consolas" pitchFamily="49" charset="0"/>
                <a:cs typeface="Consolas" pitchFamily="49" charset="0"/>
              </a:rPr>
              <a:t>="http://schemas.microsoft.com/ado/2009/11/mapping/</a:t>
            </a:r>
            <a:r>
              <a:rPr lang="en-US" sz="300" dirty="0" err="1">
                <a:latin typeface="Consolas" pitchFamily="49" charset="0"/>
                <a:cs typeface="Consolas" pitchFamily="49" charset="0"/>
              </a:rPr>
              <a:t>cs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EntityContainerMapping</a:t>
            </a:r>
            <a:r>
              <a:rPr lang="en-US" sz="300" dirty="0">
                <a:latin typeface="Consolas" pitchFamily="49" charset="0"/>
                <a:cs typeface="Consolas" pitchFamily="49" charset="0"/>
              </a:rPr>
              <a:t> </a:t>
            </a:r>
            <a:r>
              <a:rPr lang="en-US" sz="300" dirty="0" err="1">
                <a:latin typeface="Consolas" pitchFamily="49" charset="0"/>
                <a:cs typeface="Consolas" pitchFamily="49" charset="0"/>
              </a:rPr>
              <a:t>StorageEntityContainer</a:t>
            </a:r>
            <a:r>
              <a:rPr lang="en-US" sz="300" dirty="0">
                <a:latin typeface="Consolas" pitchFamily="49" charset="0"/>
                <a:cs typeface="Consolas" pitchFamily="49" charset="0"/>
              </a:rPr>
              <a:t>="Model1StoreContainer" </a:t>
            </a:r>
            <a:r>
              <a:rPr lang="en-US" sz="300" dirty="0" err="1">
                <a:latin typeface="Consolas" pitchFamily="49" charset="0"/>
                <a:cs typeface="Consolas" pitchFamily="49" charset="0"/>
              </a:rPr>
              <a:t>CdmEntityContainer</a:t>
            </a:r>
            <a:r>
              <a:rPr lang="en-US" sz="300" dirty="0">
                <a:latin typeface="Consolas" pitchFamily="49" charset="0"/>
                <a:cs typeface="Consolas" pitchFamily="49" charset="0"/>
              </a:rPr>
              <a:t>="Model1Container"&gt;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EntitySetMapping</a:t>
            </a:r>
            <a:r>
              <a:rPr lang="en-US" sz="300" dirty="0">
                <a:latin typeface="Consolas" pitchFamily="49" charset="0"/>
                <a:cs typeface="Consolas" pitchFamily="49" charset="0"/>
              </a:rPr>
              <a:t> Name="Employees"&gt;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EntityTypeMapping</a:t>
            </a:r>
            <a:r>
              <a:rPr lang="en-US" sz="300" dirty="0">
                <a:latin typeface="Consolas" pitchFamily="49" charset="0"/>
                <a:cs typeface="Consolas" pitchFamily="49" charset="0"/>
              </a:rPr>
              <a:t> </a:t>
            </a:r>
            <a:r>
              <a:rPr lang="en-US" sz="300" dirty="0" err="1">
                <a:latin typeface="Consolas" pitchFamily="49" charset="0"/>
                <a:cs typeface="Consolas" pitchFamily="49" charset="0"/>
              </a:rPr>
              <a:t>TypeName</a:t>
            </a:r>
            <a:r>
              <a:rPr lang="en-US" sz="300" dirty="0">
                <a:latin typeface="Consolas" pitchFamily="49" charset="0"/>
                <a:cs typeface="Consolas" pitchFamily="49" charset="0"/>
              </a:rPr>
              <a:t>="</a:t>
            </a:r>
            <a:r>
              <a:rPr lang="en-US" sz="300" dirty="0" err="1">
                <a:latin typeface="Consolas" pitchFamily="49" charset="0"/>
                <a:cs typeface="Consolas" pitchFamily="49" charset="0"/>
              </a:rPr>
              <a:t>IsTypeOf</a:t>
            </a:r>
            <a:r>
              <a:rPr lang="en-US" sz="300" dirty="0">
                <a:latin typeface="Consolas" pitchFamily="49" charset="0"/>
                <a:cs typeface="Consolas" pitchFamily="49" charset="0"/>
              </a:rPr>
              <a:t>(Model1.Employee)"&gt;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MappingFragment</a:t>
            </a:r>
            <a:r>
              <a:rPr lang="en-US" sz="300" dirty="0">
                <a:latin typeface="Consolas" pitchFamily="49" charset="0"/>
                <a:cs typeface="Consolas" pitchFamily="49" charset="0"/>
              </a:rPr>
              <a:t> </a:t>
            </a:r>
            <a:r>
              <a:rPr lang="en-US" sz="300" dirty="0" err="1">
                <a:latin typeface="Consolas" pitchFamily="49" charset="0"/>
                <a:cs typeface="Consolas" pitchFamily="49" charset="0"/>
              </a:rPr>
              <a:t>StoreEntitySet</a:t>
            </a:r>
            <a:r>
              <a:rPr lang="en-US" sz="300" dirty="0">
                <a:latin typeface="Consolas" pitchFamily="49" charset="0"/>
                <a:cs typeface="Consolas" pitchFamily="49" charset="0"/>
              </a:rPr>
              <a:t>="Employees"&gt;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Name="Id"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="Id"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Name="Name"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="Name"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Name="Salary"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="Salary"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a:t>
            </a:r>
            <a:r>
              <a:rPr lang="en-US" sz="300" dirty="0" err="1">
                <a:latin typeface="Consolas" pitchFamily="49" charset="0"/>
                <a:cs typeface="Consolas" pitchFamily="49" charset="0"/>
              </a:rPr>
              <a:t>HireDate</a:t>
            </a:r>
            <a:r>
              <a:rPr lang="en-US" sz="300" dirty="0">
                <a:latin typeface="Consolas" pitchFamily="49" charset="0"/>
                <a:cs typeface="Consolas" pitchFamily="49" charset="0"/>
              </a:rPr>
              <a:t>"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a:t>
            </a:r>
            <a:r>
              <a:rPr lang="en-US" sz="300" dirty="0" err="1">
                <a:latin typeface="Consolas" pitchFamily="49" charset="0"/>
                <a:cs typeface="Consolas" pitchFamily="49" charset="0"/>
              </a:rPr>
              <a:t>HireDate</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MappingFragment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EntitySetMapping</a:t>
            </a:r>
            <a:r>
              <a:rPr lang="en-US" sz="300" dirty="0">
                <a:latin typeface="Consolas" pitchFamily="49" charset="0"/>
                <a:cs typeface="Consolas" pitchFamily="49" charset="0"/>
              </a:rPr>
              <a:t> Name="Departments"&gt;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EntityTypeMapping</a:t>
            </a:r>
            <a:r>
              <a:rPr lang="en-US" sz="300" dirty="0">
                <a:latin typeface="Consolas" pitchFamily="49" charset="0"/>
                <a:cs typeface="Consolas" pitchFamily="49" charset="0"/>
              </a:rPr>
              <a:t> </a:t>
            </a:r>
            <a:r>
              <a:rPr lang="en-US" sz="300" dirty="0" err="1">
                <a:latin typeface="Consolas" pitchFamily="49" charset="0"/>
                <a:cs typeface="Consolas" pitchFamily="49" charset="0"/>
              </a:rPr>
              <a:t>TypeName</a:t>
            </a:r>
            <a:r>
              <a:rPr lang="en-US" sz="300" dirty="0">
                <a:latin typeface="Consolas" pitchFamily="49" charset="0"/>
                <a:cs typeface="Consolas" pitchFamily="49" charset="0"/>
              </a:rPr>
              <a:t>="</a:t>
            </a:r>
            <a:r>
              <a:rPr lang="en-US" sz="300" dirty="0" err="1">
                <a:latin typeface="Consolas" pitchFamily="49" charset="0"/>
                <a:cs typeface="Consolas" pitchFamily="49" charset="0"/>
              </a:rPr>
              <a:t>IsTypeOf</a:t>
            </a:r>
            <a:r>
              <a:rPr lang="en-US" sz="300" dirty="0">
                <a:latin typeface="Consolas" pitchFamily="49" charset="0"/>
                <a:cs typeface="Consolas" pitchFamily="49" charset="0"/>
              </a:rPr>
              <a:t>(Model1.Department)"&gt;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MappingFragment</a:t>
            </a:r>
            <a:r>
              <a:rPr lang="en-US" sz="300" dirty="0">
                <a:latin typeface="Consolas" pitchFamily="49" charset="0"/>
                <a:cs typeface="Consolas" pitchFamily="49" charset="0"/>
              </a:rPr>
              <a:t> </a:t>
            </a:r>
            <a:r>
              <a:rPr lang="en-US" sz="300" dirty="0" err="1">
                <a:latin typeface="Consolas" pitchFamily="49" charset="0"/>
                <a:cs typeface="Consolas" pitchFamily="49" charset="0"/>
              </a:rPr>
              <a:t>StoreEntitySet</a:t>
            </a:r>
            <a:r>
              <a:rPr lang="en-US" sz="300" dirty="0">
                <a:latin typeface="Consolas" pitchFamily="49" charset="0"/>
                <a:cs typeface="Consolas" pitchFamily="49" charset="0"/>
              </a:rPr>
              <a:t>="Departments"&gt;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Name="Id"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="Id"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Name="Name"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="Name"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MappingFragment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AssociationSetMapping</a:t>
            </a:r>
            <a:r>
              <a:rPr lang="en-US" sz="300" dirty="0">
                <a:latin typeface="Consolas" pitchFamily="49" charset="0"/>
                <a:cs typeface="Consolas" pitchFamily="49" charset="0"/>
              </a:rPr>
              <a:t> Name="</a:t>
            </a:r>
            <a:r>
              <a:rPr lang="en-US" sz="300" dirty="0" err="1">
                <a:latin typeface="Consolas" pitchFamily="49" charset="0"/>
                <a:cs typeface="Consolas" pitchFamily="49" charset="0"/>
              </a:rPr>
              <a:t>EmployeeDepartment</a:t>
            </a:r>
            <a:r>
              <a:rPr lang="en-US" sz="300" dirty="0">
                <a:latin typeface="Consolas" pitchFamily="49" charset="0"/>
                <a:cs typeface="Consolas" pitchFamily="49" charset="0"/>
              </a:rPr>
              <a:t>" </a:t>
            </a:r>
            <a:r>
              <a:rPr lang="en-US" sz="300" dirty="0" err="1">
                <a:latin typeface="Consolas" pitchFamily="49" charset="0"/>
                <a:cs typeface="Consolas" pitchFamily="49" charset="0"/>
              </a:rPr>
              <a:t>TypeName</a:t>
            </a:r>
            <a:r>
              <a:rPr lang="en-US" sz="300" dirty="0">
                <a:latin typeface="Consolas" pitchFamily="49" charset="0"/>
                <a:cs typeface="Consolas" pitchFamily="49" charset="0"/>
              </a:rPr>
              <a:t>="Model1.EmployeeDepartment" </a:t>
            </a:r>
            <a:r>
              <a:rPr lang="en-US" sz="300" dirty="0" err="1">
                <a:latin typeface="Consolas" pitchFamily="49" charset="0"/>
                <a:cs typeface="Consolas" pitchFamily="49" charset="0"/>
              </a:rPr>
              <a:t>StoreEntitySet</a:t>
            </a:r>
            <a:r>
              <a:rPr lang="en-US" sz="300" dirty="0">
                <a:latin typeface="Consolas" pitchFamily="49" charset="0"/>
                <a:cs typeface="Consolas" pitchFamily="49" charset="0"/>
              </a:rPr>
              <a:t>="Employees"&gt;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EndProperty</a:t>
            </a:r>
            <a:r>
              <a:rPr lang="en-US" sz="300" dirty="0">
                <a:latin typeface="Consolas" pitchFamily="49" charset="0"/>
                <a:cs typeface="Consolas" pitchFamily="49" charset="0"/>
              </a:rPr>
              <a:t> Name="Department"&gt;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Name="Id"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a:t>
            </a:r>
            <a:r>
              <a:rPr lang="en-US" sz="300" dirty="0" err="1">
                <a:latin typeface="Consolas" pitchFamily="49" charset="0"/>
                <a:cs typeface="Consolas" pitchFamily="49" charset="0"/>
              </a:rPr>
              <a:t>EmployeeDepartment_Employee_Id</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EndProperty</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EndProperty</a:t>
            </a:r>
            <a:r>
              <a:rPr lang="en-US" sz="300" dirty="0">
                <a:latin typeface="Consolas" pitchFamily="49" charset="0"/>
                <a:cs typeface="Consolas" pitchFamily="49" charset="0"/>
              </a:rPr>
              <a:t> Name="Employee"&gt;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Name="Id"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="Id"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EndProperty</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&lt;/Mapping&gt;&lt;/</a:t>
            </a:r>
            <a:r>
              <a:rPr lang="en-US" sz="300" dirty="0" err="1">
                <a:latin typeface="Consolas" pitchFamily="49" charset="0"/>
                <a:cs typeface="Consolas" pitchFamily="49" charset="0"/>
              </a:rPr>
              <a:t>edmx:Mappings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edmx:Runtime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 EF Designer content (DO NOT EDIT MANUALLY BELOW HERE)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edmx:Designer</a:t>
            </a:r>
            <a:r>
              <a:rPr lang="en-US" sz="300" dirty="0">
                <a:latin typeface="Consolas" pitchFamily="49" charset="0"/>
                <a:cs typeface="Consolas" pitchFamily="49" charset="0"/>
              </a:rPr>
              <a:t> </a:t>
            </a:r>
            <a:r>
              <a:rPr lang="en-US" sz="300" dirty="0" err="1">
                <a:latin typeface="Consolas" pitchFamily="49" charset="0"/>
                <a:cs typeface="Consolas" pitchFamily="49" charset="0"/>
              </a:rPr>
              <a:t>xmlns</a:t>
            </a:r>
            <a:r>
              <a:rPr lang="en-US" sz="300" dirty="0">
                <a:latin typeface="Consolas" pitchFamily="49" charset="0"/>
                <a:cs typeface="Consolas" pitchFamily="49" charset="0"/>
              </a:rPr>
              <a:t>="http://schemas.microsoft.com/ado/2009/11/</a:t>
            </a:r>
            <a:r>
              <a:rPr lang="en-US" sz="300" dirty="0" err="1">
                <a:latin typeface="Consolas" pitchFamily="49" charset="0"/>
                <a:cs typeface="Consolas" pitchFamily="49" charset="0"/>
              </a:rPr>
              <a:t>edmx</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edmx:Connection</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DesignerInfoPropertySet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DesignerProperty</a:t>
            </a:r>
            <a:r>
              <a:rPr lang="en-US" sz="300" dirty="0">
                <a:latin typeface="Consolas" pitchFamily="49" charset="0"/>
                <a:cs typeface="Consolas" pitchFamily="49" charset="0"/>
              </a:rPr>
              <a:t> Name="</a:t>
            </a:r>
            <a:r>
              <a:rPr lang="en-US" sz="300" dirty="0" err="1">
                <a:latin typeface="Consolas" pitchFamily="49" charset="0"/>
                <a:cs typeface="Consolas" pitchFamily="49" charset="0"/>
              </a:rPr>
              <a:t>MetadataArtifactProcessing</a:t>
            </a:r>
            <a:r>
              <a:rPr lang="en-US" sz="300" dirty="0">
                <a:latin typeface="Consolas" pitchFamily="49" charset="0"/>
                <a:cs typeface="Consolas" pitchFamily="49" charset="0"/>
              </a:rPr>
              <a:t>" Value="</a:t>
            </a:r>
            <a:r>
              <a:rPr lang="en-US" sz="300" dirty="0" err="1">
                <a:latin typeface="Consolas" pitchFamily="49" charset="0"/>
                <a:cs typeface="Consolas" pitchFamily="49" charset="0"/>
              </a:rPr>
              <a:t>EmbedInOutputAssembly</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DesignerInfoPropertySet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edmx:Connection</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edmx:Options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DesignerInfoPropertySet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DesignerProperty</a:t>
            </a:r>
            <a:r>
              <a:rPr lang="en-US" sz="300" dirty="0">
                <a:latin typeface="Consolas" pitchFamily="49" charset="0"/>
                <a:cs typeface="Consolas" pitchFamily="49" charset="0"/>
              </a:rPr>
              <a:t> Name="</a:t>
            </a:r>
            <a:r>
              <a:rPr lang="en-US" sz="300" dirty="0" err="1">
                <a:latin typeface="Consolas" pitchFamily="49" charset="0"/>
                <a:cs typeface="Consolas" pitchFamily="49" charset="0"/>
              </a:rPr>
              <a:t>ValidateOnBuild</a:t>
            </a:r>
            <a:r>
              <a:rPr lang="en-US" sz="300" dirty="0">
                <a:latin typeface="Consolas" pitchFamily="49" charset="0"/>
                <a:cs typeface="Consolas" pitchFamily="49" charset="0"/>
              </a:rPr>
              <a:t>" Value="true"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DesignerProperty</a:t>
            </a:r>
            <a:r>
              <a:rPr lang="en-US" sz="300" dirty="0">
                <a:latin typeface="Consolas" pitchFamily="49" charset="0"/>
                <a:cs typeface="Consolas" pitchFamily="49" charset="0"/>
              </a:rPr>
              <a:t> Name="</a:t>
            </a:r>
            <a:r>
              <a:rPr lang="en-US" sz="300" dirty="0" err="1">
                <a:latin typeface="Consolas" pitchFamily="49" charset="0"/>
                <a:cs typeface="Consolas" pitchFamily="49" charset="0"/>
              </a:rPr>
              <a:t>EnablePluralization</a:t>
            </a:r>
            <a:r>
              <a:rPr lang="en-US" sz="300" dirty="0">
                <a:latin typeface="Consolas" pitchFamily="49" charset="0"/>
                <a:cs typeface="Consolas" pitchFamily="49" charset="0"/>
              </a:rPr>
              <a:t>" Value="True"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DesignerInfoPropertySet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edmx:Options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 Diagram content (shape and connector positions)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edmx:Diagrams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edmx:Diagrams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edmx:Designer</a:t>
            </a:r>
            <a:r>
              <a:rPr lang="en-US" sz="300" dirty="0">
                <a:latin typeface="Consolas" pitchFamily="49" charset="0"/>
                <a:cs typeface="Consolas" pitchFamily="49" charset="0"/>
              </a:rPr>
              <a:t>&gt;</a:t>
            </a:r>
          </a:p>
          <a:p>
            <a:r>
              <a:rPr lang="en-US" sz="300" dirty="0">
                <a:latin typeface="Consolas" pitchFamily="49" charset="0"/>
                <a:cs typeface="Consolas" pitchFamily="49" charset="0"/>
              </a:rPr>
              <a:t>&lt;/</a:t>
            </a:r>
            <a:r>
              <a:rPr lang="en-US" sz="300" dirty="0" err="1">
                <a:latin typeface="Consolas" pitchFamily="49" charset="0"/>
                <a:cs typeface="Consolas" pitchFamily="49" charset="0"/>
              </a:rPr>
              <a:t>edmx:Edmx</a:t>
            </a:r>
            <a:r>
              <a:rPr lang="en-US" sz="300" dirty="0">
                <a:latin typeface="Consolas" pitchFamily="49" charset="0"/>
                <a:cs typeface="Consolas" pitchFamily="49" charset="0"/>
              </a:rPr>
              <a:t>&gt;</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752600"/>
            <a:ext cx="67151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bwMode="auto">
          <a:xfrm rot="9492570">
            <a:off x="4919661" y="1400626"/>
            <a:ext cx="1447800" cy="533400"/>
          </a:xfrm>
          <a:prstGeom prst="rightArrow">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8" name="Right Arrow 7"/>
          <p:cNvSpPr/>
          <p:nvPr/>
        </p:nvSpPr>
        <p:spPr bwMode="auto">
          <a:xfrm rot="9492570">
            <a:off x="4390679" y="1916992"/>
            <a:ext cx="1447800" cy="533400"/>
          </a:xfrm>
          <a:prstGeom prst="rightArrow">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9" name="Right Arrow 8"/>
          <p:cNvSpPr/>
          <p:nvPr/>
        </p:nvSpPr>
        <p:spPr bwMode="auto">
          <a:xfrm rot="9492570">
            <a:off x="4395441" y="2438799"/>
            <a:ext cx="1447800" cy="533400"/>
          </a:xfrm>
          <a:prstGeom prst="rightArrow">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10" name="Right Arrow 9"/>
          <p:cNvSpPr/>
          <p:nvPr/>
        </p:nvSpPr>
        <p:spPr bwMode="auto">
          <a:xfrm rot="9492570">
            <a:off x="5966827" y="4135866"/>
            <a:ext cx="1447800" cy="533400"/>
          </a:xfrm>
          <a:prstGeom prst="rightArrow">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Tree>
    <p:extLst>
      <p:ext uri="{BB962C8B-B14F-4D97-AF65-F5344CB8AC3E}">
        <p14:creationId xmlns:p14="http://schemas.microsoft.com/office/powerpoint/2010/main" val="2663378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050" name="Picture 2" descr="http://i.msdn.microsoft.com/dynimg/IC16252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0"/>
            <a:ext cx="6925094"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25455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Rectangle 1"/>
          <p:cNvSpPr>
            <a:spLocks noChangeArrowheads="1"/>
          </p:cNvSpPr>
          <p:nvPr/>
        </p:nvSpPr>
        <p:spPr bwMode="auto">
          <a:xfrm>
            <a:off x="228600" y="533400"/>
            <a:ext cx="6553200" cy="11079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a:t>
            </a:r>
            <a:r>
              <a:rPr kumimoji="0" lang="en-US" b="0" i="0" u="none" strike="noStrike" cap="none" normalizeH="0" baseline="0" dirty="0" err="1" smtClean="0">
                <a:ln>
                  <a:noFill/>
                </a:ln>
                <a:solidFill>
                  <a:srgbClr val="808080"/>
                </a:solidFill>
                <a:effectLst/>
                <a:latin typeface="Consolas" pitchFamily="49" charset="0"/>
                <a:ea typeface="Times New Roman" pitchFamily="18" charset="0"/>
                <a:cs typeface="Consolas" pitchFamily="49" charset="0"/>
              </a:rPr>
              <a:t>nav</a:t>
            </a:r>
            <a:r>
              <a:rPr kumimoji="0" lang="en-US"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 a:hover {</a:t>
            </a: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r>
            <a:b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b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background-color: </a:t>
            </a:r>
            <a:r>
              <a:rPr kumimoji="0" lang="en-US"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#AD310B;</a:t>
            </a: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Consolas" pitchFamily="49" charset="0"/>
                <a:ea typeface="Times New Roman" pitchFamily="18" charset="0"/>
                <a:cs typeface="Consolas" pitchFamily="49" charset="0"/>
              </a:rPr>
              <a:t> </a:t>
            </a:r>
            <a:r>
              <a:rPr lang="en-US" dirty="0" smtClean="0">
                <a:solidFill>
                  <a:srgbClr val="000000"/>
                </a:solidFill>
                <a:latin typeface="Consolas" pitchFamily="49" charset="0"/>
                <a:ea typeface="Times New Roman" pitchFamily="18" charset="0"/>
                <a:cs typeface="Consolas" pitchFamily="49" charset="0"/>
              </a:rPr>
              <a:t>    </a:t>
            </a: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transition: background-color </a:t>
            </a:r>
            <a:r>
              <a:rPr kumimoji="0" lang="en-US" b="0" i="0" u="none" strike="noStrike" cap="none" normalizeH="0" baseline="0" dirty="0" smtClean="0">
                <a:ln>
                  <a:noFill/>
                </a:ln>
                <a:solidFill>
                  <a:srgbClr val="800000"/>
                </a:solidFill>
                <a:effectLst/>
                <a:latin typeface="Consolas" pitchFamily="49" charset="0"/>
                <a:ea typeface="Times New Roman" pitchFamily="18" charset="0"/>
                <a:cs typeface="Consolas" pitchFamily="49" charset="0"/>
              </a:rPr>
              <a:t>1000ms</a:t>
            </a: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linear;</a:t>
            </a:r>
            <a:b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b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b="0" i="0" u="none" strike="noStrike" cap="none" normalizeH="0" baseline="0" dirty="0" smtClean="0">
                <a:ln>
                  <a:noFill/>
                </a:ln>
                <a:solidFill>
                  <a:schemeClr val="tx1"/>
                </a:solidFill>
                <a:effectLst/>
                <a:latin typeface="Consolas" pitchFamily="49" charset="0"/>
                <a:cs typeface="Consolas" pitchFamily="49" charset="0"/>
              </a:rPr>
              <a:t> </a:t>
            </a:r>
          </a:p>
        </p:txBody>
      </p:sp>
      <p:sp>
        <p:nvSpPr>
          <p:cNvPr id="5" name="Rectangle 4"/>
          <p:cNvSpPr/>
          <p:nvPr/>
        </p:nvSpPr>
        <p:spPr>
          <a:xfrm>
            <a:off x="533400" y="1981200"/>
            <a:ext cx="8458200" cy="45243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latinLnBrk="1"/>
            <a:r>
              <a:rPr lang="en-US" dirty="0">
                <a:solidFill>
                  <a:schemeClr val="tx1"/>
                </a:solidFill>
                <a:latin typeface="Consolas" pitchFamily="49" charset="0"/>
                <a:cs typeface="Consolas" pitchFamily="49" charset="0"/>
              </a:rPr>
              <a:t>&lt;</a:t>
            </a:r>
            <a:r>
              <a:rPr lang="en-US" dirty="0" err="1">
                <a:solidFill>
                  <a:schemeClr val="tx1"/>
                </a:solidFill>
                <a:latin typeface="Consolas" pitchFamily="49" charset="0"/>
                <a:cs typeface="Consolas" pitchFamily="49" charset="0"/>
              </a:rPr>
              <a:t>Canvas.Triggers</a:t>
            </a:r>
            <a:r>
              <a:rPr lang="en-US" dirty="0">
                <a:solidFill>
                  <a:schemeClr val="tx1"/>
                </a:solidFill>
                <a:latin typeface="Consolas" pitchFamily="49" charset="0"/>
                <a:cs typeface="Consolas" pitchFamily="49" charset="0"/>
              </a:rPr>
              <a:t>&gt;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EventTrigger</a:t>
            </a:r>
            <a:r>
              <a:rPr lang="en-US" dirty="0">
                <a:solidFill>
                  <a:schemeClr val="tx1"/>
                </a:solidFill>
                <a:latin typeface="Consolas" pitchFamily="49" charset="0"/>
                <a:cs typeface="Consolas" pitchFamily="49" charset="0"/>
              </a:rPr>
              <a:t> </a:t>
            </a:r>
            <a:r>
              <a:rPr lang="en-US" dirty="0" err="1">
                <a:solidFill>
                  <a:schemeClr val="tx1"/>
                </a:solidFill>
                <a:latin typeface="Consolas" pitchFamily="49" charset="0"/>
                <a:cs typeface="Consolas" pitchFamily="49" charset="0"/>
              </a:rPr>
              <a:t>RoutedEvent</a:t>
            </a:r>
            <a:r>
              <a:rPr lang="en-US" dirty="0">
                <a:solidFill>
                  <a:schemeClr val="tx1"/>
                </a:solidFill>
                <a:latin typeface="Consolas" pitchFamily="49" charset="0"/>
                <a:cs typeface="Consolas" pitchFamily="49" charset="0"/>
              </a:rPr>
              <a:t>="</a:t>
            </a:r>
            <a:r>
              <a:rPr lang="en-US" dirty="0" err="1">
                <a:solidFill>
                  <a:schemeClr val="tx1"/>
                </a:solidFill>
                <a:latin typeface="Consolas" pitchFamily="49" charset="0"/>
                <a:cs typeface="Consolas" pitchFamily="49" charset="0"/>
              </a:rPr>
              <a:t>Canvas.Loaded</a:t>
            </a:r>
            <a:r>
              <a:rPr lang="en-US" dirty="0">
                <a:solidFill>
                  <a:schemeClr val="tx1"/>
                </a:solidFill>
                <a:latin typeface="Consolas" pitchFamily="49" charset="0"/>
                <a:cs typeface="Consolas" pitchFamily="49" charset="0"/>
              </a:rPr>
              <a:t>"&gt;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BeginStoryboard</a:t>
            </a:r>
            <a:r>
              <a:rPr lang="en-US" dirty="0">
                <a:solidFill>
                  <a:schemeClr val="tx1"/>
                </a:solidFill>
                <a:latin typeface="Consolas" pitchFamily="49" charset="0"/>
                <a:cs typeface="Consolas" pitchFamily="49" charset="0"/>
              </a:rPr>
              <a:t>&gt;</a:t>
            </a:r>
          </a:p>
          <a:p>
            <a:pPr latinLnBrk="1"/>
            <a:r>
              <a:rPr lang="en-US" dirty="0">
                <a:solidFill>
                  <a:schemeClr val="tx1"/>
                </a:solidFill>
                <a:latin typeface="Consolas" pitchFamily="49" charset="0"/>
                <a:cs typeface="Consolas" pitchFamily="49" charset="0"/>
              </a:rPr>
              <a:t>        &lt;Storyboard x:Name="ColorStoryboard"&gt;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ColorAnimation</a:t>
            </a:r>
            <a:r>
              <a:rPr lang="en-US" dirty="0">
                <a:solidFill>
                  <a:schemeClr val="tx1"/>
                </a:solidFill>
                <a:latin typeface="Consolas" pitchFamily="49" charset="0"/>
                <a:cs typeface="Consolas" pitchFamily="49" charset="0"/>
              </a:rPr>
              <a:t> </a:t>
            </a:r>
          </a:p>
          <a:p>
            <a:pPr latinLnBrk="1"/>
            <a:r>
              <a:rPr lang="en-US" dirty="0">
                <a:solidFill>
                  <a:schemeClr val="tx1"/>
                </a:solidFill>
                <a:latin typeface="Consolas" pitchFamily="49" charset="0"/>
                <a:cs typeface="Consolas" pitchFamily="49" charset="0"/>
              </a:rPr>
              <a:t>                </a:t>
            </a:r>
            <a:r>
              <a:rPr lang="en-US" dirty="0" err="1">
                <a:solidFill>
                  <a:schemeClr val="tx1"/>
                </a:solidFill>
                <a:latin typeface="Consolas" pitchFamily="49" charset="0"/>
                <a:cs typeface="Consolas" pitchFamily="49" charset="0"/>
              </a:rPr>
              <a:t>BeginTime</a:t>
            </a:r>
            <a:r>
              <a:rPr lang="en-US" dirty="0">
                <a:solidFill>
                  <a:schemeClr val="tx1"/>
                </a:solidFill>
                <a:latin typeface="Consolas" pitchFamily="49" charset="0"/>
                <a:cs typeface="Consolas" pitchFamily="49" charset="0"/>
              </a:rPr>
              <a:t>="00:00:00" </a:t>
            </a:r>
          </a:p>
          <a:p>
            <a:pPr latinLnBrk="1"/>
            <a:r>
              <a:rPr lang="en-US" dirty="0">
                <a:solidFill>
                  <a:schemeClr val="tx1"/>
                </a:solidFill>
                <a:latin typeface="Consolas" pitchFamily="49" charset="0"/>
                <a:cs typeface="Consolas" pitchFamily="49" charset="0"/>
              </a:rPr>
              <a:t>                </a:t>
            </a:r>
            <a:r>
              <a:rPr lang="en-US" dirty="0" err="1">
                <a:solidFill>
                  <a:schemeClr val="tx1"/>
                </a:solidFill>
                <a:latin typeface="Consolas" pitchFamily="49" charset="0"/>
                <a:cs typeface="Consolas" pitchFamily="49" charset="0"/>
              </a:rPr>
              <a:t>Storyboard.TargetName</a:t>
            </a:r>
            <a:r>
              <a:rPr lang="en-US" dirty="0">
                <a:solidFill>
                  <a:schemeClr val="tx1"/>
                </a:solidFill>
                <a:latin typeface="Consolas" pitchFamily="49" charset="0"/>
                <a:cs typeface="Consolas" pitchFamily="49" charset="0"/>
              </a:rPr>
              <a:t>="Page" </a:t>
            </a:r>
          </a:p>
          <a:p>
            <a:pPr latinLnBrk="1"/>
            <a:r>
              <a:rPr lang="en-US" dirty="0" smtClean="0">
                <a:solidFill>
                  <a:schemeClr val="tx1"/>
                </a:solidFill>
                <a:latin typeface="Consolas" pitchFamily="49" charset="0"/>
                <a:cs typeface="Consolas" pitchFamily="49" charset="0"/>
              </a:rPr>
              <a:t>                </a:t>
            </a:r>
            <a:r>
              <a:rPr lang="en-US" dirty="0" err="1" smtClean="0">
                <a:solidFill>
                  <a:schemeClr val="tx1"/>
                </a:solidFill>
                <a:latin typeface="Consolas" pitchFamily="49" charset="0"/>
                <a:cs typeface="Consolas" pitchFamily="49" charset="0"/>
              </a:rPr>
              <a:t>Storyboard.TargetProperty</a:t>
            </a:r>
            <a:r>
              <a:rPr lang="en-US" dirty="0" smtClean="0">
                <a:solidFill>
                  <a:schemeClr val="tx1"/>
                </a:solidFill>
                <a:latin typeface="Consolas" pitchFamily="49" charset="0"/>
                <a:cs typeface="Consolas" pitchFamily="49" charset="0"/>
              </a:rPr>
              <a:t>=</a:t>
            </a:r>
          </a:p>
          <a:p>
            <a:pPr latinLnBrk="1"/>
            <a:r>
              <a:rPr lang="en-US" dirty="0">
                <a:solidFill>
                  <a:schemeClr val="tx1"/>
                </a:solidFill>
                <a:latin typeface="Consolas" pitchFamily="49" charset="0"/>
                <a:cs typeface="Consolas" pitchFamily="49" charset="0"/>
              </a:rPr>
              <a:t> </a:t>
            </a:r>
            <a:r>
              <a:rPr lang="en-US" dirty="0" smtClean="0">
                <a:solidFill>
                  <a:schemeClr val="tx1"/>
                </a:solidFill>
                <a:latin typeface="Consolas" pitchFamily="49" charset="0"/>
                <a:cs typeface="Consolas" pitchFamily="49" charset="0"/>
              </a:rPr>
              <a:t>                     "(</a:t>
            </a:r>
            <a:r>
              <a:rPr lang="en-US" dirty="0" err="1">
                <a:solidFill>
                  <a:schemeClr val="tx1"/>
                </a:solidFill>
                <a:latin typeface="Consolas" pitchFamily="49" charset="0"/>
                <a:cs typeface="Consolas" pitchFamily="49" charset="0"/>
              </a:rPr>
              <a:t>Panel.Background</a:t>
            </a:r>
            <a:r>
              <a:rPr lang="en-US" dirty="0">
                <a:solidFill>
                  <a:schemeClr val="tx1"/>
                </a:solidFill>
                <a:latin typeface="Consolas" pitchFamily="49" charset="0"/>
                <a:cs typeface="Consolas" pitchFamily="49" charset="0"/>
              </a:rPr>
              <a:t>).(</a:t>
            </a:r>
            <a:r>
              <a:rPr lang="en-US" dirty="0" err="1">
                <a:solidFill>
                  <a:schemeClr val="tx1"/>
                </a:solidFill>
                <a:latin typeface="Consolas" pitchFamily="49" charset="0"/>
                <a:cs typeface="Consolas" pitchFamily="49" charset="0"/>
              </a:rPr>
              <a:t>SolidColorBrush.Color</a:t>
            </a:r>
            <a:r>
              <a:rPr lang="en-US" dirty="0">
                <a:solidFill>
                  <a:schemeClr val="tx1"/>
                </a:solidFill>
                <a:latin typeface="Consolas" pitchFamily="49" charset="0"/>
                <a:cs typeface="Consolas" pitchFamily="49" charset="0"/>
              </a:rPr>
              <a:t>)</a:t>
            </a:r>
          </a:p>
          <a:p>
            <a:pPr latinLnBrk="1"/>
            <a:r>
              <a:rPr lang="en-US" dirty="0">
                <a:solidFill>
                  <a:schemeClr val="tx1"/>
                </a:solidFill>
                <a:latin typeface="Consolas" pitchFamily="49" charset="0"/>
                <a:cs typeface="Consolas" pitchFamily="49" charset="0"/>
              </a:rPr>
              <a:t>                From="Red" </a:t>
            </a:r>
          </a:p>
          <a:p>
            <a:pPr latinLnBrk="1"/>
            <a:r>
              <a:rPr lang="en-US" dirty="0">
                <a:solidFill>
                  <a:schemeClr val="tx1"/>
                </a:solidFill>
                <a:latin typeface="Consolas" pitchFamily="49" charset="0"/>
                <a:cs typeface="Consolas" pitchFamily="49" charset="0"/>
              </a:rPr>
              <a:t>                To="Green" </a:t>
            </a:r>
          </a:p>
          <a:p>
            <a:pPr latinLnBrk="1"/>
            <a:r>
              <a:rPr lang="en-US" dirty="0">
                <a:solidFill>
                  <a:schemeClr val="tx1"/>
                </a:solidFill>
                <a:latin typeface="Consolas" pitchFamily="49" charset="0"/>
                <a:cs typeface="Consolas" pitchFamily="49" charset="0"/>
              </a:rPr>
              <a:t>                Duration="0:0:4" /&gt;</a:t>
            </a:r>
          </a:p>
          <a:p>
            <a:pPr latinLnBrk="1"/>
            <a:r>
              <a:rPr lang="en-US" dirty="0">
                <a:solidFill>
                  <a:schemeClr val="tx1"/>
                </a:solidFill>
                <a:latin typeface="Consolas" pitchFamily="49" charset="0"/>
                <a:cs typeface="Consolas" pitchFamily="49" charset="0"/>
              </a:rPr>
              <a:t>        &lt;/Storyboard&gt;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BeginStoryboard</a:t>
            </a:r>
            <a:r>
              <a:rPr lang="en-US" dirty="0">
                <a:solidFill>
                  <a:schemeClr val="tx1"/>
                </a:solidFill>
                <a:latin typeface="Consolas" pitchFamily="49" charset="0"/>
                <a:cs typeface="Consolas" pitchFamily="49" charset="0"/>
              </a:rPr>
              <a:t>&gt;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EventTrigger</a:t>
            </a:r>
            <a:r>
              <a:rPr lang="en-US" dirty="0">
                <a:solidFill>
                  <a:schemeClr val="tx1"/>
                </a:solidFill>
                <a:latin typeface="Consolas" pitchFamily="49" charset="0"/>
                <a:cs typeface="Consolas" pitchFamily="49" charset="0"/>
              </a:rPr>
              <a:t>&gt;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Canvas.Triggers</a:t>
            </a:r>
            <a:r>
              <a:rPr lang="en-US" dirty="0">
                <a:solidFill>
                  <a:schemeClr val="tx1"/>
                </a:solidFill>
                <a:latin typeface="Consolas" pitchFamily="49" charset="0"/>
                <a:cs typeface="Consolas" pitchFamily="49" charset="0"/>
              </a:rPr>
              <a:t>&gt;</a:t>
            </a:r>
          </a:p>
        </p:txBody>
      </p:sp>
    </p:spTree>
    <p:extLst>
      <p:ext uri="{BB962C8B-B14F-4D97-AF65-F5344CB8AC3E}">
        <p14:creationId xmlns:p14="http://schemas.microsoft.com/office/powerpoint/2010/main" val="2193706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6172200" cy="6248400"/>
          </a:xfrm>
        </p:spPr>
        <p:txBody>
          <a:bodyPr/>
          <a:lstStyle/>
          <a:p>
            <a:r>
              <a:rPr lang="en-US" sz="6000" dirty="0" smtClean="0"/>
              <a:t>Lesson </a:t>
            </a:r>
            <a:r>
              <a:rPr lang="en-US" sz="6000" dirty="0"/>
              <a:t>5</a:t>
            </a:r>
            <a:r>
              <a:rPr lang="en-US" sz="6000" dirty="0" smtClean="0"/>
              <a:t/>
            </a:r>
            <a:br>
              <a:rPr lang="en-US" sz="6000" dirty="0" smtClean="0"/>
            </a:br>
            <a:r>
              <a:rPr lang="en-US" dirty="0" smtClean="0"/>
              <a:t>Have Empathy For The Customer</a:t>
            </a:r>
            <a:endParaRPr lang="en-US" dirty="0"/>
          </a:p>
        </p:txBody>
      </p:sp>
    </p:spTree>
    <p:extLst>
      <p:ext uri="{BB962C8B-B14F-4D97-AF65-F5344CB8AC3E}">
        <p14:creationId xmlns:p14="http://schemas.microsoft.com/office/powerpoint/2010/main" val="417520469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idx="1"/>
          </p:nvPr>
        </p:nvSpPr>
        <p:spPr/>
        <p:txBody>
          <a:bodyPr/>
          <a:lstStyle/>
          <a:p>
            <a:r>
              <a:rPr lang="en-US" dirty="0" smtClean="0"/>
              <a:t>Don’t let astronauts </a:t>
            </a:r>
            <a:r>
              <a:rPr lang="en-US" dirty="0"/>
              <a:t>s</a:t>
            </a:r>
            <a:r>
              <a:rPr lang="en-US" dirty="0" smtClean="0"/>
              <a:t>olve the customer’s problem</a:t>
            </a:r>
          </a:p>
          <a:p>
            <a:r>
              <a:rPr lang="en-US" dirty="0" smtClean="0"/>
              <a:t>Solve one customer problem well</a:t>
            </a:r>
          </a:p>
          <a:p>
            <a:r>
              <a:rPr lang="en-US" dirty="0" smtClean="0"/>
              <a:t>Don’t ask the customer for a long term loan</a:t>
            </a:r>
          </a:p>
          <a:p>
            <a:r>
              <a:rPr lang="en-US" dirty="0" smtClean="0"/>
              <a:t>Understand the customer’s problem</a:t>
            </a:r>
          </a:p>
          <a:p>
            <a:r>
              <a:rPr lang="en-US" dirty="0" smtClean="0"/>
              <a:t>Have empathy for the customer</a:t>
            </a:r>
          </a:p>
          <a:p>
            <a:endParaRPr lang="en-US" dirty="0"/>
          </a:p>
          <a:p>
            <a:endParaRPr lang="en-US" dirty="0" smtClean="0"/>
          </a:p>
          <a:p>
            <a:pPr marL="0" indent="0" algn="r">
              <a:buNone/>
            </a:pPr>
            <a:r>
              <a:rPr lang="en-US" dirty="0" smtClean="0"/>
              <a:t>Questions?</a:t>
            </a:r>
            <a:endParaRPr lang="en-US" dirty="0"/>
          </a:p>
          <a:p>
            <a:pPr marL="0" indent="0" algn="r">
              <a:buNone/>
            </a:pPr>
            <a:r>
              <a:rPr lang="en-US" dirty="0" smtClean="0"/>
              <a:t>scott@OdeToCode.com</a:t>
            </a:r>
          </a:p>
          <a:p>
            <a:endParaRPr lang="en-US" dirty="0"/>
          </a:p>
        </p:txBody>
      </p:sp>
      <p:pic>
        <p:nvPicPr>
          <p:cNvPr id="4" name="Picture 3" descr="unicorn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581400"/>
            <a:ext cx="3525361" cy="264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153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i.msdn.microsoft.com/dynimg/IC160559.gif"/>
          <p:cNvPicPr/>
          <p:nvPr/>
        </p:nvPicPr>
        <p:blipFill>
          <a:blip r:embed="rId2">
            <a:extLst>
              <a:ext uri="{28A0092B-C50C-407E-A947-70E740481C1C}">
                <a14:useLocalDpi xmlns:a14="http://schemas.microsoft.com/office/drawing/2010/main" val="0"/>
              </a:ext>
            </a:extLst>
          </a:blip>
          <a:srcRect/>
          <a:stretch>
            <a:fillRect/>
          </a:stretch>
        </p:blipFill>
        <p:spPr bwMode="auto">
          <a:xfrm>
            <a:off x="2704465" y="1600200"/>
            <a:ext cx="3391535" cy="3742373"/>
          </a:xfrm>
          <a:prstGeom prst="rect">
            <a:avLst/>
          </a:prstGeom>
          <a:noFill/>
          <a:ln>
            <a:noFill/>
          </a:ln>
        </p:spPr>
      </p:pic>
    </p:spTree>
    <p:extLst>
      <p:ext uri="{BB962C8B-B14F-4D97-AF65-F5344CB8AC3E}">
        <p14:creationId xmlns:p14="http://schemas.microsoft.com/office/powerpoint/2010/main" val="71831194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3074" name="Picture 2" descr="http://www.alexfeldsteinphotography.com/Events/MVP-Summit-2004/P4040042/14578175_PwVrk-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87784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098" name="Picture 2" descr="http://www.microsoft.com/global/en-us/news/publishingimages/images/press/2005/07-22lhD6DC31EA_Pri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62000"/>
            <a:ext cx="7467600" cy="539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4966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146" name="Picture 2" descr="http://www.activewin.com/longhorn/images/LonghornArch.PDC20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8825912" cy="5257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nicor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485900"/>
            <a:ext cx="2438400" cy="183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286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circle(in)">
                                      <p:cBhvr>
                                        <p:cTn id="7" dur="2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apphireTemplate">
  <a:themeElements>
    <a:clrScheme name="Sapphire">
      <a:dk1>
        <a:srgbClr val="000000"/>
      </a:dk1>
      <a:lt1>
        <a:srgbClr val="FFFFFF"/>
      </a:lt1>
      <a:dk2>
        <a:srgbClr val="000000"/>
      </a:dk2>
      <a:lt2>
        <a:srgbClr val="FFFFFF"/>
      </a:lt2>
      <a:accent1>
        <a:srgbClr val="A4D289"/>
      </a:accent1>
      <a:accent2>
        <a:srgbClr val="FFFFCC"/>
      </a:accent2>
      <a:accent3>
        <a:srgbClr val="E2E2FF"/>
      </a:accent3>
      <a:accent4>
        <a:srgbClr val="D8D8D8"/>
      </a:accent4>
      <a:accent5>
        <a:srgbClr val="A5A5A5"/>
      </a:accent5>
      <a:accent6>
        <a:srgbClr val="EAD6FF"/>
      </a:accent6>
      <a:hlink>
        <a:srgbClr val="002060"/>
      </a:hlink>
      <a:folHlink>
        <a:srgbClr val="002060"/>
      </a:folHlink>
    </a:clrScheme>
    <a:fontScheme name="Sapphire">
      <a:majorFont>
        <a:latin typeface="Myriad Pro"/>
        <a:ea typeface=""/>
        <a:cs typeface=""/>
      </a:majorFont>
      <a:minorFont>
        <a:latin typeface="Myriad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13416</TotalTime>
  <Words>1826</Words>
  <Application>Microsoft Office PowerPoint</Application>
  <PresentationFormat>On-screen Show (4:3)</PresentationFormat>
  <Paragraphs>224</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1_SapphireTemplate</vt:lpstr>
      <vt:lpstr>Evolution of the Entity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1 Don’t Let The Astronauts Solve The Customer’s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2 Solve One Customer Problem Well</vt:lpstr>
      <vt:lpstr>PowerPoint Presentation</vt:lpstr>
      <vt:lpstr>EF is not an ORM</vt:lpstr>
      <vt:lpstr>Why Use EF?</vt:lpstr>
      <vt:lpstr>PowerPoint Presentation</vt:lpstr>
      <vt:lpstr>PowerPoint Presentation</vt:lpstr>
      <vt:lpstr>PowerPoint Presentation</vt:lpstr>
      <vt:lpstr>PowerPoint Presentation</vt:lpstr>
      <vt:lpstr>PowerPoint Presentation</vt:lpstr>
      <vt:lpstr>Lesson 3 Don’t Ask The Customer For A Long Term Loan</vt:lpstr>
      <vt:lpstr>PowerPoint Presentation</vt:lpstr>
      <vt:lpstr>PowerPoint Presentation</vt:lpstr>
      <vt:lpstr>PowerPoint Presentation</vt:lpstr>
      <vt:lpstr>PowerPoint Presentation</vt:lpstr>
      <vt:lpstr>PowerPoint Presentation</vt:lpstr>
      <vt:lpstr>PowerPoint Presentation</vt:lpstr>
      <vt:lpstr>Lesson 4 Understand the Customer’s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5 Have Empathy For The Customer</vt:lpstr>
      <vt:lpstr>Summary</vt:lpstr>
    </vt:vector>
  </TitlesOfParts>
  <Company>OdeToCode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Scott Allen</dc:creator>
  <cp:lastModifiedBy>K Scott Allen</cp:lastModifiedBy>
  <cp:revision>37</cp:revision>
  <dcterms:created xsi:type="dcterms:W3CDTF">2012-05-21T19:07:49Z</dcterms:created>
  <dcterms:modified xsi:type="dcterms:W3CDTF">2012-06-08T14:25:12Z</dcterms:modified>
</cp:coreProperties>
</file>